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24.svg" ContentType="image/svg+xml"/>
  <Override PartName="/ppt/media/image29.svg" ContentType="image/svg+xml"/>
  <Override PartName="/ppt/media/image3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79.svg" ContentType="image/svg+xml"/>
  <Override PartName="/ppt/media/image86.svg" ContentType="image/svg+xml"/>
  <Override PartName="/ppt/media/image88.svg" ContentType="image/svg+xml"/>
  <Override PartName="/ppt/media/image90.svg" ContentType="image/svg+xml"/>
  <Override PartName="/ppt/media/image92.svg" ContentType="image/svg+xml"/>
  <Override PartName="/ppt/media/image9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256" r:id="rId3"/>
    <p:sldId id="260" r:id="rId5"/>
    <p:sldId id="284" r:id="rId6"/>
    <p:sldId id="261" r:id="rId7"/>
    <p:sldId id="265" r:id="rId8"/>
    <p:sldId id="266" r:id="rId9"/>
    <p:sldId id="259" r:id="rId10"/>
    <p:sldId id="262" r:id="rId11"/>
    <p:sldId id="288" r:id="rId12"/>
    <p:sldId id="270" r:id="rId13"/>
    <p:sldId id="269" r:id="rId14"/>
    <p:sldId id="290" r:id="rId15"/>
    <p:sldId id="268" r:id="rId16"/>
    <p:sldId id="263" r:id="rId17"/>
    <p:sldId id="267" r:id="rId18"/>
    <p:sldId id="264" r:id="rId19"/>
    <p:sldId id="295" r:id="rId20"/>
    <p:sldId id="271" r:id="rId21"/>
    <p:sldId id="294" r:id="rId22"/>
    <p:sldId id="286" r:id="rId23"/>
    <p:sldId id="285" r:id="rId24"/>
    <p:sldId id="304" r:id="rId25"/>
    <p:sldId id="305" r:id="rId26"/>
    <p:sldId id="307" r:id="rId27"/>
    <p:sldId id="308" r:id="rId28"/>
    <p:sldId id="310" r:id="rId29"/>
    <p:sldId id="311" r:id="rId30"/>
    <p:sldId id="312" r:id="rId31"/>
    <p:sldId id="313" r:id="rId32"/>
    <p:sldId id="314" r:id="rId33"/>
    <p:sldId id="315" r:id="rId34"/>
    <p:sldId id="318" r:id="rId35"/>
    <p:sldId id="316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276" r:id="rId47"/>
  </p:sldIdLst>
  <p:sldSz cx="12192000" cy="6858000"/>
  <p:notesSz cx="6858000" cy="9144000"/>
  <p:embeddedFontLst>
    <p:embeddedFont>
      <p:font typeface="Gilroy" panose="00000400000000000000" charset="0"/>
      <p:regular r:id="rId52"/>
    </p:embeddedFont>
    <p:embeddedFont>
      <p:font typeface="DM Serif Display" charset="0"/>
      <p:regular r:id="rId53"/>
    </p:embeddedFont>
    <p:embeddedFont>
      <p:font typeface="Calibri" panose="020F0502020204030204" charset="0"/>
      <p:regular r:id="rId54"/>
      <p:bold r:id="rId55"/>
      <p:italic r:id="rId56"/>
      <p:boldItalic r:id="rId57"/>
    </p:embeddedFont>
  </p:embeddedFontLst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695" userDrawn="1">
          <p15:clr>
            <a:srgbClr val="A4A3A4"/>
          </p15:clr>
        </p15:guide>
        <p15:guide id="4" orient="horz" pos="3964" userDrawn="1">
          <p15:clr>
            <a:srgbClr val="A4A3A4"/>
          </p15:clr>
        </p15:guide>
        <p15:guide id="5" pos="450" userDrawn="1">
          <p15:clr>
            <a:srgbClr val="A4A3A4"/>
          </p15:clr>
        </p15:guide>
        <p15:guide id="6" pos="7228" userDrawn="1">
          <p15:clr>
            <a:srgbClr val="A4A3A4"/>
          </p15:clr>
        </p15:guide>
        <p15:guide id="7" orient="horz" pos="9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09090B"/>
    <a:srgbClr val="050509"/>
    <a:srgbClr val="172E00"/>
    <a:srgbClr val="60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034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846" y="90"/>
      </p:cViewPr>
      <p:guideLst>
        <p:guide orient="horz" pos="2314"/>
        <p:guide pos="3840"/>
        <p:guide orient="horz" pos="695"/>
        <p:guide orient="horz" pos="3964"/>
        <p:guide pos="450"/>
        <p:guide pos="7228"/>
        <p:guide orient="horz" pos="9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tags" Target="tags/tag175.xml"/><Relationship Id="rId57" Type="http://schemas.openxmlformats.org/officeDocument/2006/relationships/font" Target="fonts/font6.fntdata"/><Relationship Id="rId56" Type="http://schemas.openxmlformats.org/officeDocument/2006/relationships/font" Target="fonts/font5.fntdata"/><Relationship Id="rId55" Type="http://schemas.openxmlformats.org/officeDocument/2006/relationships/font" Target="fonts/font4.fntdata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Gilroy" panose="00000400000000000000" charset="0"/>
                <a:ea typeface="Gilroy" panose="00000400000000000000" charset="0"/>
              </a:rPr>
            </a:fld>
            <a:endParaRPr lang="zh-CN" altLang="en-US">
              <a:latin typeface="Gilroy" panose="00000400000000000000" charset="0"/>
              <a:ea typeface="Gilroy" panose="000004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roy" panose="00000400000000000000" charset="0"/>
                <a:ea typeface="Gilroy" panose="000004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ilroy" panose="00000400000000000000" charset="0"/>
        <a:ea typeface="Gilroy" panose="00000400000000000000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alphaModFix amt="2000"/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r="-1450"/>
          <a:stretch>
            <a:fillRect/>
          </a:stretch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9613374" cy="361269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02470" y="310243"/>
            <a:ext cx="10786264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02468" y="5883730"/>
            <a:ext cx="9613383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subtitle</a:t>
            </a:r>
            <a:endParaRPr lang="en-US" dirty="0"/>
          </a:p>
        </p:txBody>
      </p:sp>
      <p:pic>
        <p:nvPicPr>
          <p:cNvPr id="12" name="Graphic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56" r="430" b="-4515"/>
          <a:stretch>
            <a:fillRect/>
          </a:stretch>
        </p:blipFill>
        <p:spPr>
          <a:xfrm rot="5400000">
            <a:off x="10557245" y="4925010"/>
            <a:ext cx="1227349" cy="204216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DDC2B-9563-46A4-B6B1-FDFE3C4E8E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0840-890D-4946-8760-9AE7900F26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image" Target="../media/image49.svg"/><Relationship Id="rId6" Type="http://schemas.openxmlformats.org/officeDocument/2006/relationships/image" Target="../media/image48.png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66.xml"/><Relationship Id="rId26" Type="http://schemas.openxmlformats.org/officeDocument/2006/relationships/tags" Target="../tags/tag65.xml"/><Relationship Id="rId25" Type="http://schemas.openxmlformats.org/officeDocument/2006/relationships/tags" Target="../tags/tag64.xml"/><Relationship Id="rId24" Type="http://schemas.microsoft.com/office/2007/relationships/hdphoto" Target="../media/image57.wdp"/><Relationship Id="rId23" Type="http://schemas.openxmlformats.org/officeDocument/2006/relationships/image" Target="../media/image56.png"/><Relationship Id="rId22" Type="http://schemas.openxmlformats.org/officeDocument/2006/relationships/image" Target="../media/image55.svg"/><Relationship Id="rId21" Type="http://schemas.openxmlformats.org/officeDocument/2006/relationships/image" Target="../media/image54.png"/><Relationship Id="rId20" Type="http://schemas.openxmlformats.org/officeDocument/2006/relationships/tags" Target="../tags/tag63.xml"/><Relationship Id="rId2" Type="http://schemas.openxmlformats.org/officeDocument/2006/relationships/image" Target="../media/image47.svg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image" Target="../media/image53.svg"/><Relationship Id="rId16" Type="http://schemas.openxmlformats.org/officeDocument/2006/relationships/image" Target="../media/image52.png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image" Target="../media/image51.svg"/><Relationship Id="rId11" Type="http://schemas.openxmlformats.org/officeDocument/2006/relationships/image" Target="../media/image50.png"/><Relationship Id="rId10" Type="http://schemas.openxmlformats.org/officeDocument/2006/relationships/tags" Target="../tags/tag57.xml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0.png"/><Relationship Id="rId7" Type="http://schemas.openxmlformats.org/officeDocument/2006/relationships/image" Target="../media/image64.jpeg"/><Relationship Id="rId6" Type="http://schemas.microsoft.com/office/2007/relationships/hdphoto" Target="../media/image63.wdp"/><Relationship Id="rId5" Type="http://schemas.openxmlformats.org/officeDocument/2006/relationships/image" Target="../media/image62.png"/><Relationship Id="rId4" Type="http://schemas.microsoft.com/office/2007/relationships/hdphoto" Target="../media/image61.wdp"/><Relationship Id="rId3" Type="http://schemas.openxmlformats.org/officeDocument/2006/relationships/image" Target="../media/image60.png"/><Relationship Id="rId2" Type="http://schemas.microsoft.com/office/2007/relationships/hdphoto" Target="../media/image59.wdp"/><Relationship Id="rId1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jpeg"/><Relationship Id="rId8" Type="http://schemas.microsoft.com/office/2007/relationships/hdphoto" Target="../media/image67.wdp"/><Relationship Id="rId7" Type="http://schemas.openxmlformats.org/officeDocument/2006/relationships/image" Target="../media/image66.png"/><Relationship Id="rId6" Type="http://schemas.openxmlformats.org/officeDocument/2006/relationships/tags" Target="../tags/tag71.xml"/><Relationship Id="rId5" Type="http://schemas.openxmlformats.org/officeDocument/2006/relationships/image" Target="../media/image65.jpe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69.jpeg"/><Relationship Id="rId10" Type="http://schemas.openxmlformats.org/officeDocument/2006/relationships/tags" Target="../tags/tag72.xml"/><Relationship Id="rId1" Type="http://schemas.openxmlformats.org/officeDocument/2006/relationships/tags" Target="../tags/tag6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tags" Target="../tags/tag78.xml"/><Relationship Id="rId7" Type="http://schemas.openxmlformats.org/officeDocument/2006/relationships/image" Target="../media/image71.jpeg"/><Relationship Id="rId6" Type="http://schemas.openxmlformats.org/officeDocument/2006/relationships/tags" Target="../tags/tag77.xml"/><Relationship Id="rId5" Type="http://schemas.openxmlformats.org/officeDocument/2006/relationships/image" Target="../media/image70.jpe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82.xml"/><Relationship Id="rId19" Type="http://schemas.openxmlformats.org/officeDocument/2006/relationships/image" Target="../media/image8.png"/><Relationship Id="rId18" Type="http://schemas.openxmlformats.org/officeDocument/2006/relationships/image" Target="../media/image41.png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jpeg"/><Relationship Id="rId8" Type="http://schemas.openxmlformats.org/officeDocument/2006/relationships/tags" Target="../tags/tag103.xml"/><Relationship Id="rId7" Type="http://schemas.openxmlformats.org/officeDocument/2006/relationships/image" Target="../media/image71.jpeg"/><Relationship Id="rId6" Type="http://schemas.openxmlformats.org/officeDocument/2006/relationships/tags" Target="../tags/tag102.xml"/><Relationship Id="rId5" Type="http://schemas.openxmlformats.org/officeDocument/2006/relationships/image" Target="../media/image70.jpeg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3" Type="http://schemas.openxmlformats.org/officeDocument/2006/relationships/slideLayout" Target="../slideLayouts/slideLayout3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image" Target="../media/image78.jpeg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image" Target="../media/image77.jpeg"/><Relationship Id="rId24" Type="http://schemas.openxmlformats.org/officeDocument/2006/relationships/slideLayout" Target="../slideLayouts/slideLayout3.xml"/><Relationship Id="rId23" Type="http://schemas.openxmlformats.org/officeDocument/2006/relationships/image" Target="../media/image7.png"/><Relationship Id="rId22" Type="http://schemas.openxmlformats.org/officeDocument/2006/relationships/image" Target="../media/image79.svg"/><Relationship Id="rId21" Type="http://schemas.openxmlformats.org/officeDocument/2006/relationships/image" Target="../media/image28.png"/><Relationship Id="rId20" Type="http://schemas.openxmlformats.org/officeDocument/2006/relationships/tags" Target="../tags/tag122.xml"/><Relationship Id="rId2" Type="http://schemas.openxmlformats.org/officeDocument/2006/relationships/tags" Target="../tags/tag108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image" Target="../media/image24.svg"/><Relationship Id="rId13" Type="http://schemas.openxmlformats.org/officeDocument/2006/relationships/image" Target="../media/image23.png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7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../media/image80.jpeg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81.jpe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microsoft.com/office/2007/relationships/hdphoto" Target="../media/image10.wdp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72.jpeg"/><Relationship Id="rId7" Type="http://schemas.openxmlformats.org/officeDocument/2006/relationships/tags" Target="../tags/tag129.xml"/><Relationship Id="rId6" Type="http://schemas.microsoft.com/office/2007/relationships/hdphoto" Target="../media/image67.wdp"/><Relationship Id="rId5" Type="http://schemas.openxmlformats.org/officeDocument/2006/relationships/image" Target="../media/image66.png"/><Relationship Id="rId4" Type="http://schemas.openxmlformats.org/officeDocument/2006/relationships/tags" Target="../tags/tag128.xml"/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80.jpeg"/><Relationship Id="rId20" Type="http://schemas.openxmlformats.org/officeDocument/2006/relationships/tags" Target="../tags/tag146.xml"/><Relationship Id="rId2" Type="http://schemas.openxmlformats.org/officeDocument/2006/relationships/tags" Target="../tags/tag131.xml"/><Relationship Id="rId19" Type="http://schemas.openxmlformats.org/officeDocument/2006/relationships/image" Target="../media/image84.jpeg"/><Relationship Id="rId18" Type="http://schemas.openxmlformats.org/officeDocument/2006/relationships/image" Target="../media/image83.jpeg"/><Relationship Id="rId17" Type="http://schemas.openxmlformats.org/officeDocument/2006/relationships/image" Target="../media/image82.jpeg"/><Relationship Id="rId16" Type="http://schemas.openxmlformats.org/officeDocument/2006/relationships/tags" Target="../tags/tag145.xml"/><Relationship Id="rId15" Type="http://schemas.openxmlformats.org/officeDocument/2006/relationships/tags" Target="../tags/tag144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tags" Target="../tags/tag13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88.svg"/><Relationship Id="rId6" Type="http://schemas.openxmlformats.org/officeDocument/2006/relationships/image" Target="../media/image87.png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9" Type="http://schemas.openxmlformats.org/officeDocument/2006/relationships/notesSlide" Target="../notesSlides/notesSlide8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161.xml"/><Relationship Id="rId26" Type="http://schemas.openxmlformats.org/officeDocument/2006/relationships/tags" Target="../tags/tag160.xml"/><Relationship Id="rId25" Type="http://schemas.openxmlformats.org/officeDocument/2006/relationships/tags" Target="../tags/tag159.xml"/><Relationship Id="rId24" Type="http://schemas.microsoft.com/office/2007/relationships/hdphoto" Target="../media/image57.wdp"/><Relationship Id="rId23" Type="http://schemas.openxmlformats.org/officeDocument/2006/relationships/image" Target="../media/image56.png"/><Relationship Id="rId22" Type="http://schemas.openxmlformats.org/officeDocument/2006/relationships/image" Target="../media/image94.svg"/><Relationship Id="rId21" Type="http://schemas.openxmlformats.org/officeDocument/2006/relationships/image" Target="../media/image93.png"/><Relationship Id="rId20" Type="http://schemas.openxmlformats.org/officeDocument/2006/relationships/tags" Target="../tags/tag158.xml"/><Relationship Id="rId2" Type="http://schemas.openxmlformats.org/officeDocument/2006/relationships/image" Target="../media/image86.svg"/><Relationship Id="rId19" Type="http://schemas.openxmlformats.org/officeDocument/2006/relationships/tags" Target="../tags/tag157.xml"/><Relationship Id="rId18" Type="http://schemas.openxmlformats.org/officeDocument/2006/relationships/tags" Target="../tags/tag156.xml"/><Relationship Id="rId17" Type="http://schemas.openxmlformats.org/officeDocument/2006/relationships/image" Target="../media/image92.svg"/><Relationship Id="rId16" Type="http://schemas.openxmlformats.org/officeDocument/2006/relationships/image" Target="../media/image91.png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image" Target="../media/image90.svg"/><Relationship Id="rId11" Type="http://schemas.openxmlformats.org/officeDocument/2006/relationships/image" Target="../media/image89.png"/><Relationship Id="rId10" Type="http://schemas.openxmlformats.org/officeDocument/2006/relationships/tags" Target="../tags/tag152.xml"/><Relationship Id="rId1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65.xml"/><Relationship Id="rId8" Type="http://schemas.openxmlformats.org/officeDocument/2006/relationships/image" Target="../media/image96.jpeg"/><Relationship Id="rId7" Type="http://schemas.openxmlformats.org/officeDocument/2006/relationships/tags" Target="../tags/tag164.xml"/><Relationship Id="rId6" Type="http://schemas.openxmlformats.org/officeDocument/2006/relationships/image" Target="../media/image95.jpeg"/><Relationship Id="rId5" Type="http://schemas.openxmlformats.org/officeDocument/2006/relationships/tags" Target="../tags/tag163.xml"/><Relationship Id="rId41" Type="http://schemas.openxmlformats.org/officeDocument/2006/relationships/notesSlide" Target="../notesSlides/notesSlide9.xml"/><Relationship Id="rId40" Type="http://schemas.openxmlformats.org/officeDocument/2006/relationships/slideLayout" Target="../slideLayouts/slideLayout3.xml"/><Relationship Id="rId4" Type="http://schemas.microsoft.com/office/2007/relationships/hdphoto" Target="../media/image57.wdp"/><Relationship Id="rId39" Type="http://schemas.openxmlformats.org/officeDocument/2006/relationships/image" Target="../media/image98.jpeg"/><Relationship Id="rId38" Type="http://schemas.openxmlformats.org/officeDocument/2006/relationships/image" Target="../media/image97.jpeg"/><Relationship Id="rId37" Type="http://schemas.openxmlformats.org/officeDocument/2006/relationships/image" Target="../media/image72.jpeg"/><Relationship Id="rId36" Type="http://schemas.openxmlformats.org/officeDocument/2006/relationships/tags" Target="../tags/tag173.xml"/><Relationship Id="rId35" Type="http://schemas.openxmlformats.org/officeDocument/2006/relationships/image" Target="../media/image70.jpeg"/><Relationship Id="rId34" Type="http://schemas.openxmlformats.org/officeDocument/2006/relationships/tags" Target="../tags/tag172.xml"/><Relationship Id="rId33" Type="http://schemas.openxmlformats.org/officeDocument/2006/relationships/image" Target="../media/image64.jpeg"/><Relationship Id="rId32" Type="http://schemas.microsoft.com/office/2007/relationships/hdphoto" Target="../media/image63.wdp"/><Relationship Id="rId31" Type="http://schemas.openxmlformats.org/officeDocument/2006/relationships/image" Target="../media/image62.png"/><Relationship Id="rId30" Type="http://schemas.openxmlformats.org/officeDocument/2006/relationships/image" Target="../media/image30.jpeg"/><Relationship Id="rId3" Type="http://schemas.openxmlformats.org/officeDocument/2006/relationships/image" Target="../media/image56.png"/><Relationship Id="rId29" Type="http://schemas.openxmlformats.org/officeDocument/2006/relationships/image" Target="../media/image27.jpeg"/><Relationship Id="rId28" Type="http://schemas.openxmlformats.org/officeDocument/2006/relationships/image" Target="../media/image26.jpeg"/><Relationship Id="rId27" Type="http://schemas.openxmlformats.org/officeDocument/2006/relationships/image" Target="../media/image20.png"/><Relationship Id="rId26" Type="http://schemas.openxmlformats.org/officeDocument/2006/relationships/tags" Target="../tags/tag171.xml"/><Relationship Id="rId25" Type="http://schemas.openxmlformats.org/officeDocument/2006/relationships/image" Target="../media/image19.png"/><Relationship Id="rId24" Type="http://schemas.openxmlformats.org/officeDocument/2006/relationships/tags" Target="../tags/tag170.xml"/><Relationship Id="rId23" Type="http://schemas.openxmlformats.org/officeDocument/2006/relationships/image" Target="../media/image18.png"/><Relationship Id="rId22" Type="http://schemas.openxmlformats.org/officeDocument/2006/relationships/tags" Target="../tags/tag169.xml"/><Relationship Id="rId21" Type="http://schemas.openxmlformats.org/officeDocument/2006/relationships/image" Target="../media/image69.jpeg"/><Relationship Id="rId20" Type="http://schemas.openxmlformats.org/officeDocument/2006/relationships/tags" Target="../tags/tag168.xml"/><Relationship Id="rId2" Type="http://schemas.openxmlformats.org/officeDocument/2006/relationships/image" Target="../media/image65.jpeg"/><Relationship Id="rId19" Type="http://schemas.openxmlformats.org/officeDocument/2006/relationships/image" Target="../media/image81.jpeg"/><Relationship Id="rId18" Type="http://schemas.openxmlformats.org/officeDocument/2006/relationships/tags" Target="../tags/tag167.xml"/><Relationship Id="rId17" Type="http://schemas.openxmlformats.org/officeDocument/2006/relationships/image" Target="../media/image80.jpeg"/><Relationship Id="rId16" Type="http://schemas.openxmlformats.org/officeDocument/2006/relationships/tags" Target="../tags/tag166.xml"/><Relationship Id="rId15" Type="http://schemas.openxmlformats.org/officeDocument/2006/relationships/image" Target="../media/image84.jpeg"/><Relationship Id="rId14" Type="http://schemas.openxmlformats.org/officeDocument/2006/relationships/image" Target="../media/image83.jpeg"/><Relationship Id="rId13" Type="http://schemas.openxmlformats.org/officeDocument/2006/relationships/image" Target="../media/image82.jpeg"/><Relationship Id="rId12" Type="http://schemas.openxmlformats.org/officeDocument/2006/relationships/image" Target="../media/image68.jpeg"/><Relationship Id="rId11" Type="http://schemas.microsoft.com/office/2007/relationships/hdphoto" Target="../media/image67.wdp"/><Relationship Id="rId10" Type="http://schemas.openxmlformats.org/officeDocument/2006/relationships/image" Target="../media/image66.png"/><Relationship Id="rId1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2" Type="http://schemas.openxmlformats.org/officeDocument/2006/relationships/notesSlide" Target="../notesSlides/notesSlide2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28.xml"/><Relationship Id="rId3" Type="http://schemas.openxmlformats.org/officeDocument/2006/relationships/tags" Target="../tags/tag1.xml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17.pn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19.png"/><Relationship Id="rId7" Type="http://schemas.openxmlformats.org/officeDocument/2006/relationships/tags" Target="../tags/tag34.xml"/><Relationship Id="rId6" Type="http://schemas.openxmlformats.org/officeDocument/2006/relationships/image" Target="../media/image18.png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5" Type="http://schemas.openxmlformats.org/officeDocument/2006/relationships/slideLayout" Target="../slideLayouts/slideLayout3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30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image" Target="../media/image21.png"/><Relationship Id="rId11" Type="http://schemas.openxmlformats.org/officeDocument/2006/relationships/tags" Target="../tags/tag36.xml"/><Relationship Id="rId10" Type="http://schemas.openxmlformats.org/officeDocument/2006/relationships/image" Target="../media/image20.png"/><Relationship Id="rId1" Type="http://schemas.openxmlformats.org/officeDocument/2006/relationships/tags" Target="../tags/tag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119.png"/><Relationship Id="rId1" Type="http://schemas.openxmlformats.org/officeDocument/2006/relationships/tags" Target="../tags/tag17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24.svg"/><Relationship Id="rId7" Type="http://schemas.openxmlformats.org/officeDocument/2006/relationships/image" Target="../media/image23.png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7.svg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image" Target="../media/image41.png"/><Relationship Id="rId4" Type="http://schemas.openxmlformats.org/officeDocument/2006/relationships/image" Target="../media/image7.png"/><Relationship Id="rId3" Type="http://schemas.openxmlformats.org/officeDocument/2006/relationships/image" Target="../media/image40.png"/><Relationship Id="rId2" Type="http://schemas.microsoft.com/office/2007/relationships/hdphoto" Target="../media/image39.wdp"/><Relationship Id="rId1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30.jpe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0" y="6292159"/>
            <a:ext cx="12192000" cy="565842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2790" y="235"/>
            <a:ext cx="9449619" cy="6303810"/>
          </a:xfrm>
          <a:prstGeom prst="rect">
            <a:avLst/>
          </a:prstGeom>
        </p:spPr>
      </p:pic>
      <p:sp>
        <p:nvSpPr>
          <p:cNvPr id="51" name="矩形: 圆角 50"/>
          <p:cNvSpPr/>
          <p:nvPr/>
        </p:nvSpPr>
        <p:spPr>
          <a:xfrm>
            <a:off x="2743200" y="4762123"/>
            <a:ext cx="3286408" cy="15389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18000">
                <a:srgbClr val="050509"/>
              </a:gs>
              <a:gs pos="100000">
                <a:srgbClr val="05050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碗里放着一些食物的特写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65" b="77984"/>
          <a:stretch>
            <a:fillRect/>
          </a:stretch>
        </p:blipFill>
        <p:spPr>
          <a:xfrm>
            <a:off x="4041617" y="0"/>
            <a:ext cx="672221" cy="1509864"/>
          </a:xfrm>
          <a:custGeom>
            <a:avLst/>
            <a:gdLst>
              <a:gd name="connsiteX0" fmla="*/ 0 w 672221"/>
              <a:gd name="connsiteY0" fmla="*/ 0 h 1509864"/>
              <a:gd name="connsiteX1" fmla="*/ 672221 w 672221"/>
              <a:gd name="connsiteY1" fmla="*/ 0 h 1509864"/>
              <a:gd name="connsiteX2" fmla="*/ 231619 w 672221"/>
              <a:gd name="connsiteY2" fmla="*/ 217283 h 1509864"/>
              <a:gd name="connsiteX3" fmla="*/ 0 w 672221"/>
              <a:gd name="connsiteY3" fmla="*/ 1509864 h 1509864"/>
              <a:gd name="connsiteX4" fmla="*/ 0 w 672221"/>
              <a:gd name="connsiteY4" fmla="*/ 0 h 1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221" h="1509864">
                <a:moveTo>
                  <a:pt x="0" y="0"/>
                </a:moveTo>
                <a:lnTo>
                  <a:pt x="672221" y="0"/>
                </a:lnTo>
                <a:lnTo>
                  <a:pt x="231619" y="217283"/>
                </a:lnTo>
                <a:lnTo>
                  <a:pt x="0" y="1509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图片 27" descr="碗里放着一些食物的特写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" t="22016" r="100000" b="45593"/>
          <a:stretch>
            <a:fillRect/>
          </a:stretch>
        </p:blipFill>
        <p:spPr>
          <a:xfrm>
            <a:off x="3612333" y="1428384"/>
            <a:ext cx="175787" cy="2221373"/>
          </a:xfrm>
          <a:custGeom>
            <a:avLst/>
            <a:gdLst>
              <a:gd name="connsiteX0" fmla="*/ 175787 w 175787"/>
              <a:gd name="connsiteY0" fmla="*/ 0 h 2221373"/>
              <a:gd name="connsiteX1" fmla="*/ 175787 w 175787"/>
              <a:gd name="connsiteY1" fmla="*/ 2221373 h 2221373"/>
              <a:gd name="connsiteX2" fmla="*/ 36214 w 175787"/>
              <a:gd name="connsiteY2" fmla="*/ 2075308 h 2221373"/>
              <a:gd name="connsiteX3" fmla="*/ 0 w 175787"/>
              <a:gd name="connsiteY3" fmla="*/ 1975720 h 2221373"/>
              <a:gd name="connsiteX4" fmla="*/ 126748 w 175787"/>
              <a:gd name="connsiteY4" fmla="*/ 273669 h 2221373"/>
              <a:gd name="connsiteX5" fmla="*/ 175787 w 175787"/>
              <a:gd name="connsiteY5" fmla="*/ 0 h 22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87" h="2221373">
                <a:moveTo>
                  <a:pt x="175787" y="0"/>
                </a:moveTo>
                <a:lnTo>
                  <a:pt x="175787" y="2221373"/>
                </a:lnTo>
                <a:lnTo>
                  <a:pt x="36214" y="2075308"/>
                </a:lnTo>
                <a:cubicBezTo>
                  <a:pt x="7827" y="1980686"/>
                  <a:pt x="31330" y="2007054"/>
                  <a:pt x="0" y="1975720"/>
                </a:cubicBezTo>
                <a:lnTo>
                  <a:pt x="126748" y="273669"/>
                </a:lnTo>
                <a:lnTo>
                  <a:pt x="175787" y="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87887" y="4694760"/>
            <a:ext cx="3824555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</a:rPr>
              <a:t>A complete company-level Microsoft Access DBMS project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8035" y="4972050"/>
            <a:ext cx="4453890" cy="252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</a:rPr>
              <a:t>Designed for food delivery business analysis &amp; management</a:t>
            </a:r>
            <a:endParaRPr lang="en-US" altLang="en-US" dirty="0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788305" y="4694423"/>
            <a:ext cx="1270" cy="774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804250" y="5394357"/>
            <a:ext cx="4365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56478" y="2672167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01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56478" y="3974358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03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497" y="1470041"/>
            <a:ext cx="5127006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zh-CN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🍽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 </a:t>
            </a:r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SmartBite – 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Online Food Delivery DBMS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rcRect t="50000" r="48341" b="4251"/>
          <a:stretch>
            <a:fillRect/>
          </a:stretch>
        </p:blipFill>
        <p:spPr>
          <a:xfrm>
            <a:off x="3152221" y="3429000"/>
            <a:ext cx="1908666" cy="1518537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rcRect l="-5594" t="55395" r="100000" b="20224"/>
          <a:stretch>
            <a:fillRect/>
          </a:stretch>
        </p:blipFill>
        <p:spPr>
          <a:xfrm>
            <a:off x="2859879" y="3655679"/>
            <a:ext cx="355715" cy="1392755"/>
          </a:xfrm>
          <a:custGeom>
            <a:avLst/>
            <a:gdLst>
              <a:gd name="connsiteX0" fmla="*/ 355715 w 355715"/>
              <a:gd name="connsiteY0" fmla="*/ 0 h 1392755"/>
              <a:gd name="connsiteX1" fmla="*/ 355715 w 355715"/>
              <a:gd name="connsiteY1" fmla="*/ 1392755 h 1392755"/>
              <a:gd name="connsiteX2" fmla="*/ 331113 w 355715"/>
              <a:gd name="connsiteY2" fmla="*/ 1326558 h 1392755"/>
              <a:gd name="connsiteX3" fmla="*/ 37229 w 355715"/>
              <a:gd name="connsiteY3" fmla="*/ 186246 h 1392755"/>
              <a:gd name="connsiteX4" fmla="*/ 7178 w 355715"/>
              <a:gd name="connsiteY4" fmla="*/ 110379 h 1392755"/>
              <a:gd name="connsiteX5" fmla="*/ 0 w 355715"/>
              <a:gd name="connsiteY5" fmla="*/ 99496 h 1392755"/>
              <a:gd name="connsiteX6" fmla="*/ 19122 w 355715"/>
              <a:gd name="connsiteY6" fmla="*/ 95711 h 1392755"/>
              <a:gd name="connsiteX7" fmla="*/ 224805 w 355715"/>
              <a:gd name="connsiteY7" fmla="*/ 35095 h 1392755"/>
              <a:gd name="connsiteX8" fmla="*/ 355715 w 355715"/>
              <a:gd name="connsiteY8" fmla="*/ 0 h 13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715" h="1392755">
                <a:moveTo>
                  <a:pt x="355715" y="0"/>
                </a:moveTo>
                <a:lnTo>
                  <a:pt x="355715" y="1392755"/>
                </a:lnTo>
                <a:lnTo>
                  <a:pt x="331113" y="1326558"/>
                </a:lnTo>
                <a:cubicBezTo>
                  <a:pt x="188591" y="920143"/>
                  <a:pt x="93813" y="380896"/>
                  <a:pt x="37229" y="186246"/>
                </a:cubicBezTo>
                <a:cubicBezTo>
                  <a:pt x="27798" y="153805"/>
                  <a:pt x="17542" y="129025"/>
                  <a:pt x="7178" y="110379"/>
                </a:cubicBezTo>
                <a:lnTo>
                  <a:pt x="0" y="99496"/>
                </a:lnTo>
                <a:lnTo>
                  <a:pt x="19122" y="95711"/>
                </a:lnTo>
                <a:cubicBezTo>
                  <a:pt x="65521" y="80245"/>
                  <a:pt x="137477" y="59120"/>
                  <a:pt x="224805" y="35095"/>
                </a:cubicBezTo>
                <a:lnTo>
                  <a:pt x="355715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rcRect l="-6799" t="56442" r="105594" b="42737"/>
          <a:stretch>
            <a:fillRect/>
          </a:stretch>
        </p:blipFill>
        <p:spPr>
          <a:xfrm>
            <a:off x="2783264" y="3715525"/>
            <a:ext cx="76615" cy="46875"/>
          </a:xfrm>
          <a:custGeom>
            <a:avLst/>
            <a:gdLst>
              <a:gd name="connsiteX0" fmla="*/ 26024 w 76615"/>
              <a:gd name="connsiteY0" fmla="*/ 14 h 46875"/>
              <a:gd name="connsiteX1" fmla="*/ 68253 w 76615"/>
              <a:gd name="connsiteY1" fmla="*/ 26972 h 46875"/>
              <a:gd name="connsiteX2" fmla="*/ 76615 w 76615"/>
              <a:gd name="connsiteY2" fmla="*/ 39650 h 46875"/>
              <a:gd name="connsiteX3" fmla="*/ 40134 w 76615"/>
              <a:gd name="connsiteY3" fmla="*/ 46872 h 46875"/>
              <a:gd name="connsiteX4" fmla="*/ 26024 w 76615"/>
              <a:gd name="connsiteY4" fmla="*/ 14 h 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15" h="46875">
                <a:moveTo>
                  <a:pt x="26024" y="14"/>
                </a:moveTo>
                <a:cubicBezTo>
                  <a:pt x="37929" y="363"/>
                  <a:pt x="52811" y="7628"/>
                  <a:pt x="68253" y="26972"/>
                </a:cubicBezTo>
                <a:lnTo>
                  <a:pt x="76615" y="39650"/>
                </a:lnTo>
                <a:lnTo>
                  <a:pt x="40134" y="46872"/>
                </a:lnTo>
                <a:cubicBezTo>
                  <a:pt x="-16297" y="47332"/>
                  <a:pt x="-5722" y="-918"/>
                  <a:pt x="26024" y="14"/>
                </a:cubicBezTo>
                <a:close/>
              </a:path>
            </a:pathLst>
          </a:custGeom>
        </p:spPr>
      </p:pic>
      <p:sp>
        <p:nvSpPr>
          <p:cNvPr id="52" name="文本框 51"/>
          <p:cNvSpPr txBox="1"/>
          <p:nvPr/>
        </p:nvSpPr>
        <p:spPr>
          <a:xfrm>
            <a:off x="1756410" y="480060"/>
            <a:ext cx="152082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04632" y="47986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9813956" y="3238876"/>
            <a:ext cx="434566" cy="434566"/>
          </a:xfrm>
          <a:prstGeom prst="ellipse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56478" y="3323262"/>
            <a:ext cx="49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02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95350" y="4513143"/>
            <a:ext cx="880721" cy="20370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07588" y="642977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096000" y="0"/>
            <a:ext cx="2876550" cy="685799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465208" y="1785687"/>
            <a:ext cx="675822" cy="67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59860" y="2982144"/>
            <a:ext cx="2406769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88913" y="4679325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7945" y="1928424"/>
            <a:ext cx="390348" cy="39034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709420" y="192849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Sales Analysis (Top 5 food items)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3" name="矩形: 圆角 2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10759" y="187153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24" y="2029899"/>
            <a:ext cx="359092" cy="359092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1709420" y="293497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Gross vs Net Revenue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: 圆角 3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79009" y="281818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4" y="2976549"/>
            <a:ext cx="359092" cy="359092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709420" y="388048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Cancellation trends by item/restaurant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矩形: 圆角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78374" y="384992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39" y="4008289"/>
            <a:ext cx="359092" cy="359092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709420" y="490664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Gold vs Regular customer analysis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6" name="矩形: 圆角 4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811394" y="4774348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9759" y="4932713"/>
            <a:ext cx="359092" cy="3590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8" r="17245"/>
          <a:stretch>
            <a:fillRect/>
          </a:stretch>
        </p:blipFill>
        <p:spPr>
          <a:xfrm>
            <a:off x="8936255" y="0"/>
            <a:ext cx="3235895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0895" y="365760"/>
            <a:ext cx="81260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Business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Problems </a:t>
            </a:r>
            <a:r>
              <a:rPr lang="en-US" altLang="en-US" sz="48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Solved</a:t>
            </a:r>
            <a:endParaRPr lang="en-US" altLang="en-US" sz="48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: 圆角 22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779644" y="5724079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形 4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009" y="5882444"/>
            <a:ext cx="359092" cy="359092"/>
          </a:xfrm>
          <a:prstGeom prst="rect">
            <a:avLst/>
          </a:prstGeom>
        </p:spPr>
      </p:pic>
      <p:sp>
        <p:nvSpPr>
          <p:cNvPr id="7" name="文本框 42"/>
          <p:cNvSpPr txBox="1"/>
          <p:nvPr>
            <p:custDataLst>
              <p:tags r:id="rId27"/>
            </p:custDataLst>
          </p:nvPr>
        </p:nvSpPr>
        <p:spPr>
          <a:xfrm>
            <a:off x="1709420" y="58407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Payment method reliability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778495" y="1592263"/>
            <a:ext cx="5317505" cy="468153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Key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Calculations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烧烤炉上的食物&#10;&#10;中度可信度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42" r="38238"/>
          <a:stretch>
            <a:fillRect/>
          </a:stretch>
        </p:blipFill>
        <p:spPr>
          <a:xfrm>
            <a:off x="0" y="2021688"/>
            <a:ext cx="1259958" cy="3822686"/>
          </a:xfrm>
          <a:custGeom>
            <a:avLst/>
            <a:gdLst>
              <a:gd name="connsiteX0" fmla="*/ 0 w 1259958"/>
              <a:gd name="connsiteY0" fmla="*/ 0 h 3822686"/>
              <a:gd name="connsiteX1" fmla="*/ 1259958 w 1259958"/>
              <a:gd name="connsiteY1" fmla="*/ 0 h 3822686"/>
              <a:gd name="connsiteX2" fmla="*/ 1259958 w 1259958"/>
              <a:gd name="connsiteY2" fmla="*/ 3822686 h 3822686"/>
              <a:gd name="connsiteX3" fmla="*/ 0 w 1259958"/>
              <a:gd name="connsiteY3" fmla="*/ 3822686 h 382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9958" h="3822686">
                <a:moveTo>
                  <a:pt x="0" y="0"/>
                </a:moveTo>
                <a:lnTo>
                  <a:pt x="1259958" y="0"/>
                </a:lnTo>
                <a:lnTo>
                  <a:pt x="1259958" y="3822686"/>
                </a:lnTo>
                <a:lnTo>
                  <a:pt x="0" y="3822686"/>
                </a:lnTo>
                <a:close/>
              </a:path>
            </a:pathLst>
          </a:custGeom>
        </p:spPr>
      </p:pic>
      <p:pic>
        <p:nvPicPr>
          <p:cNvPr id="31" name="图片 30" descr="盘子里的寿司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65" r="58326"/>
          <a:stretch>
            <a:fillRect/>
          </a:stretch>
        </p:blipFill>
        <p:spPr>
          <a:xfrm>
            <a:off x="11388725" y="2021688"/>
            <a:ext cx="803275" cy="3822686"/>
          </a:xfrm>
          <a:custGeom>
            <a:avLst/>
            <a:gdLst>
              <a:gd name="connsiteX0" fmla="*/ 0 w 803275"/>
              <a:gd name="connsiteY0" fmla="*/ 0 h 3822686"/>
              <a:gd name="connsiteX1" fmla="*/ 803275 w 803275"/>
              <a:gd name="connsiteY1" fmla="*/ 0 h 3822686"/>
              <a:gd name="connsiteX2" fmla="*/ 803275 w 803275"/>
              <a:gd name="connsiteY2" fmla="*/ 3822686 h 3822686"/>
              <a:gd name="connsiteX3" fmla="*/ 0 w 803275"/>
              <a:gd name="connsiteY3" fmla="*/ 3822686 h 382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3275" h="3822686">
                <a:moveTo>
                  <a:pt x="0" y="0"/>
                </a:moveTo>
                <a:lnTo>
                  <a:pt x="803275" y="0"/>
                </a:lnTo>
                <a:lnTo>
                  <a:pt x="803275" y="3822686"/>
                </a:lnTo>
                <a:lnTo>
                  <a:pt x="0" y="3822686"/>
                </a:lnTo>
                <a:close/>
              </a:path>
            </a:pathLst>
          </a:custGeom>
        </p:spPr>
      </p:pic>
      <p:pic>
        <p:nvPicPr>
          <p:cNvPr id="23" name="图片 22" descr="图片包含 桌子, 食物, 游戏机, 盘子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27726"/>
          <a:stretch>
            <a:fillRect/>
          </a:stretch>
        </p:blipFill>
        <p:spPr>
          <a:xfrm>
            <a:off x="8501631" y="2021688"/>
            <a:ext cx="2558255" cy="3822686"/>
          </a:xfrm>
          <a:prstGeom prst="rect">
            <a:avLst/>
          </a:prstGeom>
        </p:spPr>
      </p:pic>
      <p:pic>
        <p:nvPicPr>
          <p:cNvPr id="8" name="图片 7" descr="桌子上有一碗食物&#10;&#10;描述已自动生成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5721"/>
          <a:stretch>
            <a:fillRect/>
          </a:stretch>
        </p:blipFill>
        <p:spPr>
          <a:xfrm>
            <a:off x="5614537" y="2021688"/>
            <a:ext cx="2558255" cy="382268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59840" y="3218180"/>
            <a:ext cx="4356100" cy="290258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Gross Revenue = Quantity × Price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Discount = 10% for Gold Members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Net Revenue = Gross – Discount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Commission = 20% of Net Revenue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Cancellation % = Cancelled </a:t>
            </a:r>
            <a:r>
              <a:rPr lang="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÷</a:t>
            </a: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Total × 100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058277" y="1592800"/>
            <a:ext cx="1625600" cy="1625600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34"/>
          <p:cNvSpPr/>
          <p:nvPr/>
        </p:nvSpPr>
        <p:spPr>
          <a:xfrm>
            <a:off x="778494" y="50898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34"/>
          <p:cNvSpPr/>
          <p:nvPr/>
        </p:nvSpPr>
        <p:spPr>
          <a:xfrm>
            <a:off x="778494" y="16608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Sales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Insights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2167255" y="196405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Top food items each month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2167255" y="519620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Gold Members vs Regular behavior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3"/>
            </p:custDataLst>
          </p:nvPr>
        </p:nvSpPr>
        <p:spPr>
          <a:xfrm>
            <a:off x="2167255" y="3580130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Restaurant-wise performance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448800" y="1764124"/>
            <a:ext cx="1517341" cy="1635457"/>
            <a:chOff x="1935146" y="1258929"/>
            <a:chExt cx="1517341" cy="1635457"/>
          </a:xfrm>
        </p:grpSpPr>
        <p:sp>
          <p:nvSpPr>
            <p:cNvPr id="24" name="文本框 23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35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280277" y="1258929"/>
              <a:ext cx="827078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Domino’s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48800" y="4353595"/>
            <a:ext cx="1517341" cy="1635457"/>
            <a:chOff x="1935146" y="1258929"/>
            <a:chExt cx="1517341" cy="1635457"/>
          </a:xfrm>
        </p:grpSpPr>
        <p:sp>
          <p:nvSpPr>
            <p:cNvPr id="27" name="文本框 26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20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80586" y="1258929"/>
              <a:ext cx="999490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McDonald’s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9621366" y="393280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80" y="1070520"/>
            <a:ext cx="3468914" cy="5203371"/>
          </a:xfrm>
          <a:prstGeom prst="rect">
            <a:avLst/>
          </a:prstGeom>
        </p:spPr>
      </p:pic>
      <p:sp>
        <p:nvSpPr>
          <p:cNvPr id="3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4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795"/>
            <a:ext cx="1910715" cy="12693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8835"/>
            <a:ext cx="1894840" cy="12636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40" y="5090160"/>
            <a:ext cx="1908175" cy="127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125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25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2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25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1592263"/>
            <a:ext cx="12192000" cy="228508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Cancellations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Analysis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9457" y="1818767"/>
            <a:ext cx="433308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17747" y="2464993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11306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2"/>
            </p:custDataLst>
          </p:nvPr>
        </p:nvSpPr>
        <p:spPr>
          <a:xfrm>
            <a:off x="8039497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45850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桌子上碗里的食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1130696" y="3140303"/>
            <a:ext cx="3020389" cy="1954211"/>
          </a:xfrm>
          <a:prstGeom prst="rect">
            <a:avLst/>
          </a:prstGeom>
        </p:spPr>
      </p:pic>
      <p:pic>
        <p:nvPicPr>
          <p:cNvPr id="28" name="图片 27" descr="桌子上的盘子里有一些甜点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>
            <a:fillRect/>
          </a:stretch>
        </p:blipFill>
        <p:spPr>
          <a:xfrm>
            <a:off x="4585096" y="3140303"/>
            <a:ext cx="3020389" cy="1954211"/>
          </a:xfrm>
          <a:prstGeom prst="rect">
            <a:avLst/>
          </a:prstGeom>
        </p:spPr>
      </p:pic>
      <p:pic>
        <p:nvPicPr>
          <p:cNvPr id="6" name="图片 5" descr="桌子上的披萨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8039497" y="3140303"/>
            <a:ext cx="3020389" cy="1954211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461135" y="5206365"/>
            <a:ext cx="235839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Identify restaurants with high cancellations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491680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Find payment modes with least issues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389620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Track overall cancellation %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6" b="6502"/>
          <a:stretch>
            <a:fillRect/>
          </a:stretch>
        </p:blipFill>
        <p:spPr>
          <a:xfrm>
            <a:off x="8369" y="0"/>
            <a:ext cx="12183631" cy="70792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Growth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Trends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8587" y="2459130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Month-wise revenue tracking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917747" y="2331291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盒子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4" b="11303"/>
          <a:stretch>
            <a:fillRect/>
          </a:stretch>
        </p:blipFill>
        <p:spPr>
          <a:xfrm>
            <a:off x="4859632" y="5960109"/>
            <a:ext cx="2168566" cy="111861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244942" y="5915024"/>
            <a:ext cx="1118258" cy="35877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290318" y="5955912"/>
            <a:ext cx="1027507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Trends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 rot="16200000">
            <a:off x="5483181" y="4554141"/>
            <a:ext cx="434566" cy="434566"/>
            <a:chOff x="6880571" y="3392488"/>
            <a:chExt cx="434566" cy="434566"/>
          </a:xfrm>
        </p:grpSpPr>
        <p:sp>
          <p:nvSpPr>
            <p:cNvPr id="19" name="椭圆 18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V 形 20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16200000" flipH="1">
            <a:off x="8354862" y="4554140"/>
            <a:ext cx="434566" cy="434566"/>
            <a:chOff x="6880571" y="5843032"/>
            <a:chExt cx="434566" cy="434566"/>
          </a:xfrm>
        </p:grpSpPr>
        <p:sp>
          <p:nvSpPr>
            <p:cNvPr id="20" name="椭圆 19"/>
            <p:cNvSpPr/>
            <p:nvPr/>
          </p:nvSpPr>
          <p:spPr>
            <a:xfrm>
              <a:off x="6880571" y="5843032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V 形 21"/>
            <p:cNvSpPr/>
            <p:nvPr/>
          </p:nvSpPr>
          <p:spPr>
            <a:xfrm rot="5400000" flipV="1">
              <a:off x="7021791" y="5965872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451031" y="3428998"/>
            <a:ext cx="616269" cy="618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心形 23"/>
          <p:cNvSpPr/>
          <p:nvPr/>
        </p:nvSpPr>
        <p:spPr>
          <a:xfrm>
            <a:off x="4588832" y="3567813"/>
            <a:ext cx="340666" cy="340666"/>
          </a:xfrm>
          <a:prstGeom prst="hear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296224" y="3908479"/>
            <a:ext cx="1253346" cy="1253346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5400000">
            <a:off x="2747435" y="4331471"/>
            <a:ext cx="472541" cy="407363"/>
          </a:xfrm>
          <a:prstGeom prst="triangl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397625" y="3774440"/>
            <a:ext cx="1517650" cy="1569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35</a:t>
            </a:r>
            <a:endParaRPr lang="en-US" altLang="zh-CN" sz="9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" name="文本框 5"/>
          <p:cNvSpPr txBox="1"/>
          <p:nvPr/>
        </p:nvSpPr>
        <p:spPr>
          <a:xfrm>
            <a:off x="779222" y="3471320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Show overall business growth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文本框 5"/>
          <p:cNvSpPr txBox="1"/>
          <p:nvPr/>
        </p:nvSpPr>
        <p:spPr>
          <a:xfrm>
            <a:off x="778587" y="2965225"/>
            <a:ext cx="4333087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Compare January → April sales</a:t>
            </a:r>
            <a:endParaRPr lang="en-US" altLang="en-US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1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图片 8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4" b="11303"/>
          <a:stretch>
            <a:fillRect/>
          </a:stretch>
        </p:blipFill>
        <p:spPr>
          <a:xfrm>
            <a:off x="570849" y="4866004"/>
            <a:ext cx="4288806" cy="22123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3870" y="2409825"/>
            <a:ext cx="347726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Gold Members: Higher frequency &amp; discounts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Regular Members: Baseline sales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Identify loyalty program effectiveness</a:t>
            </a: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00888" y="5505697"/>
            <a:ext cx="2532862" cy="5820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07418" y="5596651"/>
            <a:ext cx="2119803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Segmentation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1153" y="1807829"/>
            <a:ext cx="4269694" cy="4269694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8121366" y="1864415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>
            <p:custDataLst>
              <p:tags r:id="rId3"/>
            </p:custDataLst>
          </p:nvPr>
        </p:nvSpPr>
        <p:spPr>
          <a:xfrm>
            <a:off x="9995354" y="1864415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8121367" y="3708558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9995354" y="3708558"/>
            <a:ext cx="1393371" cy="13933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8121364" y="2147536"/>
            <a:ext cx="1393374" cy="825503"/>
            <a:chOff x="1775505" y="1858767"/>
            <a:chExt cx="3930878" cy="825503"/>
          </a:xfrm>
        </p:grpSpPr>
        <p:sp>
          <p:nvSpPr>
            <p:cNvPr id="19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KFC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135+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9"/>
            </p:custDataLst>
          </p:nvPr>
        </p:nvGrpSpPr>
        <p:grpSpPr>
          <a:xfrm>
            <a:off x="9995351" y="2147536"/>
            <a:ext cx="1393374" cy="825503"/>
            <a:chOff x="1775505" y="1858767"/>
            <a:chExt cx="3930878" cy="825503"/>
          </a:xfrm>
        </p:grpSpPr>
        <p:sp>
          <p:nvSpPr>
            <p:cNvPr id="22" name="文本框 21"/>
            <p:cNvSpPr txBox="1"/>
            <p:nvPr>
              <p:custDataLst>
                <p:tags r:id="rId10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PizzaHut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2449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12"/>
            </p:custDataLst>
          </p:nvPr>
        </p:nvGrpSpPr>
        <p:grpSpPr>
          <a:xfrm>
            <a:off x="8121364" y="3998108"/>
            <a:ext cx="1393374" cy="825503"/>
            <a:chOff x="1775505" y="1858767"/>
            <a:chExt cx="3930878" cy="825503"/>
          </a:xfrm>
        </p:grpSpPr>
        <p:sp>
          <p:nvSpPr>
            <p:cNvPr id="25" name="文本框 24"/>
            <p:cNvSpPr txBox="1"/>
            <p:nvPr>
              <p:custDataLst>
                <p:tags r:id="rId13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McDonald’s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14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186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5"/>
            </p:custDataLst>
          </p:nvPr>
        </p:nvGrpSpPr>
        <p:grpSpPr>
          <a:xfrm>
            <a:off x="9995351" y="3998108"/>
            <a:ext cx="1393374" cy="825503"/>
            <a:chOff x="1775505" y="1858767"/>
            <a:chExt cx="3930878" cy="825503"/>
          </a:xfrm>
        </p:grpSpPr>
        <p:sp>
          <p:nvSpPr>
            <p:cNvPr id="28" name="文本框 27"/>
            <p:cNvSpPr txBox="1"/>
            <p:nvPr>
              <p:custDataLst>
                <p:tags r:id="rId16"/>
              </p:custDataLst>
            </p:nvPr>
          </p:nvSpPr>
          <p:spPr>
            <a:xfrm>
              <a:off x="2236789" y="2423920"/>
              <a:ext cx="3008312" cy="260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Domino’s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1775505" y="1858767"/>
              <a:ext cx="39308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3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$20</a:t>
              </a:r>
              <a:endParaRPr lang="en-US" altLang="zh-CN" sz="3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5400000">
            <a:off x="10795414" y="5780457"/>
            <a:ext cx="434566" cy="434566"/>
            <a:chOff x="6880571" y="3392488"/>
            <a:chExt cx="434566" cy="434566"/>
          </a:xfrm>
        </p:grpSpPr>
        <p:sp>
          <p:nvSpPr>
            <p:cNvPr id="32" name="椭圆 31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V 形 32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rot="16200000" flipH="1">
            <a:off x="10069700" y="5780457"/>
            <a:ext cx="434566" cy="434566"/>
            <a:chOff x="6880571" y="3392488"/>
            <a:chExt cx="434566" cy="434566"/>
          </a:xfrm>
        </p:grpSpPr>
        <p:sp>
          <p:nvSpPr>
            <p:cNvPr id="35" name="椭圆 34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V 形 35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7" name="图片 36" descr="图片包含 游戏机, 球&#10;&#10;描述已自动生成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6686705" y="757880"/>
            <a:ext cx="1142845" cy="1415927"/>
          </a:xfrm>
          <a:prstGeom prst="rect">
            <a:avLst/>
          </a:prstGeom>
        </p:spPr>
      </p:pic>
      <p:pic>
        <p:nvPicPr>
          <p:cNvPr id="38" name="图片 37" descr="图片包含 游戏机, 球&#10;&#10;描述已自动生成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134420" y="4584908"/>
            <a:ext cx="880721" cy="20370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612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Customer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Segment</a:t>
            </a:r>
            <a:r>
              <a:rPr lang="en-US" altLang="en-US" sz="48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ation</a:t>
            </a:r>
            <a:endParaRPr lang="en-US" altLang="en-US" sz="48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5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Restaurant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Performance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66763" y="1780315"/>
            <a:ext cx="4333087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Compare partner restaurants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Detect underperforming outlets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Optimize commissions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3" name="图片 2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1" b="28885"/>
          <a:stretch>
            <a:fillRect/>
          </a:stretch>
        </p:blipFill>
        <p:spPr>
          <a:xfrm>
            <a:off x="778827" y="3551725"/>
            <a:ext cx="10658475" cy="299672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 rot="5400000">
            <a:off x="10932615" y="1757304"/>
            <a:ext cx="434566" cy="434566"/>
            <a:chOff x="6880571" y="3392488"/>
            <a:chExt cx="434566" cy="434566"/>
          </a:xfrm>
        </p:grpSpPr>
        <p:sp>
          <p:nvSpPr>
            <p:cNvPr id="18" name="椭圆 17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箭头: V 形 18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10206901" y="1757304"/>
            <a:ext cx="434566" cy="434566"/>
            <a:chOff x="6880571" y="3392488"/>
            <a:chExt cx="434566" cy="434566"/>
          </a:xfrm>
        </p:grpSpPr>
        <p:sp>
          <p:nvSpPr>
            <p:cNvPr id="21" name="椭圆 20"/>
            <p:cNvSpPr/>
            <p:nvPr/>
          </p:nvSpPr>
          <p:spPr>
            <a:xfrm>
              <a:off x="6880571" y="3392488"/>
              <a:ext cx="434566" cy="434566"/>
            </a:xfrm>
            <a:prstGeom prst="ellipse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箭头: V 形 21"/>
            <p:cNvSpPr/>
            <p:nvPr/>
          </p:nvSpPr>
          <p:spPr>
            <a:xfrm rot="16200000">
              <a:off x="7021791" y="3503130"/>
              <a:ext cx="152126" cy="188886"/>
            </a:xfrm>
            <a:prstGeom prst="chevron">
              <a:avLst>
                <a:gd name="adj" fmla="val 704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7277150" y="1161613"/>
            <a:ext cx="880721" cy="2037085"/>
          </a:xfrm>
          <a:prstGeom prst="rect">
            <a:avLst/>
          </a:prstGeom>
        </p:spPr>
      </p:pic>
      <p:sp>
        <p:nvSpPr>
          <p:cNvPr id="11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0" y="1592263"/>
            <a:ext cx="12192000" cy="228508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Payment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Trends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29457" y="1818767"/>
            <a:ext cx="4333087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17747" y="2464993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>
            <p:custDataLst>
              <p:tags r:id="rId1"/>
            </p:custDataLst>
          </p:nvPr>
        </p:nvSpPr>
        <p:spPr>
          <a:xfrm>
            <a:off x="11306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>
            <p:custDataLst>
              <p:tags r:id="rId2"/>
            </p:custDataLst>
          </p:nvPr>
        </p:nvSpPr>
        <p:spPr>
          <a:xfrm>
            <a:off x="8039497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3"/>
            </p:custDataLst>
          </p:nvPr>
        </p:nvSpPr>
        <p:spPr>
          <a:xfrm>
            <a:off x="4585096" y="3140302"/>
            <a:ext cx="3020389" cy="318134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桌子上碗里的食物&#10;&#10;描述已自动生成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1130696" y="3140303"/>
            <a:ext cx="3020389" cy="1954211"/>
          </a:xfrm>
          <a:prstGeom prst="rect">
            <a:avLst/>
          </a:prstGeom>
        </p:spPr>
      </p:pic>
      <p:pic>
        <p:nvPicPr>
          <p:cNvPr id="28" name="图片 27" descr="桌子上的盘子里有一些甜点&#10;&#10;描述已自动生成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" r="104"/>
          <a:stretch>
            <a:fillRect/>
          </a:stretch>
        </p:blipFill>
        <p:spPr>
          <a:xfrm>
            <a:off x="4585096" y="3140303"/>
            <a:ext cx="3020389" cy="1954211"/>
          </a:xfrm>
          <a:prstGeom prst="rect">
            <a:avLst/>
          </a:prstGeom>
        </p:spPr>
      </p:pic>
      <p:pic>
        <p:nvPicPr>
          <p:cNvPr id="6" name="图片 5" descr="桌子上的披萨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8039497" y="3140303"/>
            <a:ext cx="3020389" cy="1954211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146113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Cash, Card, UPI, Wallet analysis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4916805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Reliability vs Cancellations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8389620" y="5206365"/>
            <a:ext cx="23583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Customer preference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>
            <p:custDataLst>
              <p:tags r:id="rId1"/>
            </p:custDataLst>
          </p:nvPr>
        </p:nvSpPr>
        <p:spPr>
          <a:xfrm>
            <a:off x="6390331" y="3392488"/>
            <a:ext cx="3343604" cy="2881312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solidFill>
              <a:srgbClr val="F566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桌子上碗里的食物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3" r="34942"/>
          <a:stretch>
            <a:fillRect/>
          </a:stretch>
        </p:blipFill>
        <p:spPr>
          <a:xfrm>
            <a:off x="4129416" y="3392488"/>
            <a:ext cx="1304596" cy="2881312"/>
          </a:xfrm>
          <a:prstGeom prst="rect">
            <a:avLst/>
          </a:prstGeom>
        </p:spPr>
      </p:pic>
      <p:sp>
        <p:nvSpPr>
          <p:cNvPr id="7" name="矩形: 圆角 6"/>
          <p:cNvSpPr/>
          <p:nvPr/>
        </p:nvSpPr>
        <p:spPr>
          <a:xfrm>
            <a:off x="11039475" y="0"/>
            <a:ext cx="1152525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78494" y="365978"/>
            <a:ext cx="7051056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Access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Features Used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00888" y="1888315"/>
            <a:ext cx="5124424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short description</a:t>
            </a:r>
            <a:endParaRPr lang="en-US" altLang="zh-CN" sz="2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29941" y="2551500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>
            <p:custDataLst>
              <p:tags r:id="rId4"/>
            </p:custDataLst>
          </p:nvPr>
        </p:nvSpPr>
        <p:spPr>
          <a:xfrm>
            <a:off x="785812" y="3392488"/>
            <a:ext cx="4648200" cy="2881312"/>
          </a:xfrm>
          <a:prstGeom prst="roundRect">
            <a:avLst>
              <a:gd name="adj" fmla="val 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 descr="桌子上的盘子里有一些甜点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8" r="35417"/>
          <a:stretch>
            <a:fillRect/>
          </a:stretch>
        </p:blipFill>
        <p:spPr>
          <a:xfrm>
            <a:off x="9733935" y="3392488"/>
            <a:ext cx="1304596" cy="2881312"/>
          </a:xfrm>
          <a:prstGeom prst="rect">
            <a:avLst/>
          </a:prstGeom>
          <a:ln>
            <a:noFill/>
          </a:ln>
        </p:spPr>
      </p:pic>
      <p:grpSp>
        <p:nvGrpSpPr>
          <p:cNvPr id="17" name="组合 16"/>
          <p:cNvGrpSpPr/>
          <p:nvPr>
            <p:custDataLst>
              <p:tags r:id="rId7"/>
            </p:custDataLst>
          </p:nvPr>
        </p:nvGrpSpPr>
        <p:grpSpPr>
          <a:xfrm>
            <a:off x="800690" y="3672346"/>
            <a:ext cx="3744956" cy="2244182"/>
            <a:chOff x="6058262" y="1395096"/>
            <a:chExt cx="3744956" cy="2244182"/>
          </a:xfrm>
        </p:grpSpPr>
        <p:grpSp>
          <p:nvGrpSpPr>
            <p:cNvPr id="18" name="组合 17"/>
            <p:cNvGrpSpPr/>
            <p:nvPr/>
          </p:nvGrpSpPr>
          <p:grpSpPr>
            <a:xfrm>
              <a:off x="6058262" y="1395096"/>
              <a:ext cx="3744956" cy="2244058"/>
              <a:chOff x="1901508" y="1598295"/>
              <a:chExt cx="3744956" cy="2244058"/>
            </a:xfrm>
          </p:grpSpPr>
          <p:sp>
            <p:nvSpPr>
              <p:cNvPr id="23" name="文本框 2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901508" y="1598295"/>
                <a:ext cx="3328670" cy="181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Crosstab Queries (Trends)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Append &amp; Union Queries (Data merge)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Group By Queries (Segmentation)</a:t>
                </a:r>
                <a:endParaRPr lang="en-US" altLang="en-US" sz="16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24" name="文本框 2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672523" y="344224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Access</a:t>
              </a:r>
              <a:endPara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1" name="图形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6390930" y="3672346"/>
            <a:ext cx="3753846" cy="2257393"/>
            <a:chOff x="6050007" y="1395096"/>
            <a:chExt cx="3753846" cy="2257393"/>
          </a:xfrm>
        </p:grpSpPr>
        <p:grpSp>
          <p:nvGrpSpPr>
            <p:cNvPr id="26" name="组合 25"/>
            <p:cNvGrpSpPr/>
            <p:nvPr/>
          </p:nvGrpSpPr>
          <p:grpSpPr>
            <a:xfrm>
              <a:off x="6050007" y="1395096"/>
              <a:ext cx="3753846" cy="2257393"/>
              <a:chOff x="1893253" y="1598295"/>
              <a:chExt cx="3753846" cy="2257393"/>
            </a:xfrm>
          </p:grpSpPr>
          <p:sp>
            <p:nvSpPr>
              <p:cNvPr id="31" name="文本框 3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1893253" y="1598295"/>
                <a:ext cx="3343275" cy="1568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Macros (Automation)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AutoNumber IDs (Unique orders)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  <a:p>
                <a:pPr marL="285750" indent="-285750" fontAlgn="ctr">
                  <a:buFont typeface="Arial" panose="020B0604020202020204" pitchFamily="34" charset="0"/>
                  <a:buChar char="•"/>
                </a:pPr>
                <a:r>
                  <a:rPr lang="en-US" altLang="en-US" sz="1600" b="0" i="0" u="none" strike="noStrike" dirty="0">
                    <a:solidFill>
                      <a:schemeClr val="tx1"/>
                    </a:solidFill>
                    <a:effectLst/>
                    <a:latin typeface="+mj-lt"/>
                    <a:ea typeface="Gilroy" panose="00000400000000000000" charset="0"/>
                  </a:rPr>
                  <a:t>Locked Tables (Protection)</a:t>
                </a:r>
                <a:endParaRPr lang="en-US" altLang="en-US" sz="1600" b="0" i="0" u="none" strike="noStrike" dirty="0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673158" y="3455578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 err="1">
                  <a:solidFill>
                    <a:schemeClr val="tx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27" name="矩形 26"/>
            <p:cNvSpPr/>
            <p:nvPr>
              <p:custDataLst>
                <p:tags r:id="rId18"/>
              </p:custDataLst>
            </p:nvPr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19"/>
              </p:custDataLst>
            </p:nvPr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Access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9" name="图形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3"/>
          <a:srcRect l="6951" t="7682" r="49765" b="48098"/>
          <a:stretch>
            <a:fillRect/>
          </a:stretch>
        </p:blipFill>
        <p:spPr>
          <a:xfrm>
            <a:off x="8512922" y="1118685"/>
            <a:ext cx="1677073" cy="1539259"/>
          </a:xfrm>
          <a:custGeom>
            <a:avLst/>
            <a:gdLst>
              <a:gd name="connsiteX0" fmla="*/ 941561 w 2752254"/>
              <a:gd name="connsiteY0" fmla="*/ 0 h 2526087"/>
              <a:gd name="connsiteX1" fmla="*/ 1339913 w 2752254"/>
              <a:gd name="connsiteY1" fmla="*/ 543208 h 2526087"/>
              <a:gd name="connsiteX2" fmla="*/ 1846907 w 2752254"/>
              <a:gd name="connsiteY2" fmla="*/ 697117 h 2526087"/>
              <a:gd name="connsiteX3" fmla="*/ 2154725 w 2752254"/>
              <a:gd name="connsiteY3" fmla="*/ 860079 h 2526087"/>
              <a:gd name="connsiteX4" fmla="*/ 2516864 w 2752254"/>
              <a:gd name="connsiteY4" fmla="*/ 1023042 h 2526087"/>
              <a:gd name="connsiteX5" fmla="*/ 2752254 w 2752254"/>
              <a:gd name="connsiteY5" fmla="*/ 1692998 h 2526087"/>
              <a:gd name="connsiteX6" fmla="*/ 2444436 w 2752254"/>
              <a:gd name="connsiteY6" fmla="*/ 2272420 h 2526087"/>
              <a:gd name="connsiteX7" fmla="*/ 2362955 w 2752254"/>
              <a:gd name="connsiteY7" fmla="*/ 2335794 h 2526087"/>
              <a:gd name="connsiteX8" fmla="*/ 1899420 w 2752254"/>
              <a:gd name="connsiteY8" fmla="*/ 2526087 h 2526087"/>
              <a:gd name="connsiteX9" fmla="*/ 1883120 w 2752254"/>
              <a:gd name="connsiteY9" fmla="*/ 2521396 h 2526087"/>
              <a:gd name="connsiteX10" fmla="*/ 1330859 w 2752254"/>
              <a:gd name="connsiteY10" fmla="*/ 2422940 h 2526087"/>
              <a:gd name="connsiteX11" fmla="*/ 847630 w 2752254"/>
              <a:gd name="connsiteY11" fmla="*/ 2446706 h 2526087"/>
              <a:gd name="connsiteX12" fmla="*/ 732190 w 2752254"/>
              <a:gd name="connsiteY12" fmla="*/ 2467664 h 2526087"/>
              <a:gd name="connsiteX13" fmla="*/ 525101 w 2752254"/>
              <a:gd name="connsiteY13" fmla="*/ 2408222 h 2526087"/>
              <a:gd name="connsiteX14" fmla="*/ 488887 w 2752254"/>
              <a:gd name="connsiteY14" fmla="*/ 2263367 h 2526087"/>
              <a:gd name="connsiteX15" fmla="*/ 126749 w 2752254"/>
              <a:gd name="connsiteY15" fmla="*/ 986828 h 2526087"/>
              <a:gd name="connsiteX16" fmla="*/ 108642 w 2752254"/>
              <a:gd name="connsiteY16" fmla="*/ 905347 h 2526087"/>
              <a:gd name="connsiteX17" fmla="*/ 0 w 2752254"/>
              <a:gd name="connsiteY17" fmla="*/ 54321 h 2526087"/>
              <a:gd name="connsiteX18" fmla="*/ 941561 w 2752254"/>
              <a:gd name="connsiteY18" fmla="*/ 0 h 252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752254" h="2526087">
                <a:moveTo>
                  <a:pt x="941561" y="0"/>
                </a:moveTo>
                <a:lnTo>
                  <a:pt x="1339913" y="543208"/>
                </a:lnTo>
                <a:lnTo>
                  <a:pt x="1846907" y="697117"/>
                </a:lnTo>
                <a:lnTo>
                  <a:pt x="2154725" y="860079"/>
                </a:lnTo>
                <a:lnTo>
                  <a:pt x="2516864" y="1023042"/>
                </a:lnTo>
                <a:lnTo>
                  <a:pt x="2752254" y="1692998"/>
                </a:lnTo>
                <a:lnTo>
                  <a:pt x="2444436" y="2272420"/>
                </a:lnTo>
                <a:cubicBezTo>
                  <a:pt x="2368594" y="2329302"/>
                  <a:pt x="2393347" y="2305402"/>
                  <a:pt x="2362955" y="2335794"/>
                </a:cubicBezTo>
                <a:lnTo>
                  <a:pt x="1899420" y="2526087"/>
                </a:lnTo>
                <a:lnTo>
                  <a:pt x="1883120" y="2521396"/>
                </a:lnTo>
                <a:cubicBezTo>
                  <a:pt x="1696393" y="2471979"/>
                  <a:pt x="1499103" y="2436520"/>
                  <a:pt x="1330859" y="2422940"/>
                </a:cubicBezTo>
                <a:cubicBezTo>
                  <a:pt x="1162616" y="2409360"/>
                  <a:pt x="1006066" y="2422186"/>
                  <a:pt x="847630" y="2446706"/>
                </a:cubicBezTo>
                <a:lnTo>
                  <a:pt x="732190" y="2467664"/>
                </a:lnTo>
                <a:lnTo>
                  <a:pt x="525101" y="2408222"/>
                </a:lnTo>
                <a:lnTo>
                  <a:pt x="488887" y="2263367"/>
                </a:lnTo>
                <a:lnTo>
                  <a:pt x="126749" y="986828"/>
                </a:lnTo>
                <a:lnTo>
                  <a:pt x="108642" y="905347"/>
                </a:lnTo>
                <a:lnTo>
                  <a:pt x="0" y="54321"/>
                </a:lnTo>
                <a:lnTo>
                  <a:pt x="941561" y="0"/>
                </a:lnTo>
                <a:close/>
              </a:path>
            </a:pathLst>
          </a:cu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4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地上的球&#10;&#10;中度可信度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2" t="28783" r="27825" b="56402"/>
          <a:stretch>
            <a:fillRect/>
          </a:stretch>
        </p:blipFill>
        <p:spPr>
          <a:xfrm>
            <a:off x="910317" y="3468400"/>
            <a:ext cx="885372" cy="1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50000" r="48341" b="4251"/>
          <a:stretch>
            <a:fillRect/>
          </a:stretch>
        </p:blipFill>
        <p:spPr>
          <a:xfrm>
            <a:off x="766763" y="1883967"/>
            <a:ext cx="1400319" cy="1114096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Forms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&amp; Reports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游戏机, 球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766763" y="4857873"/>
            <a:ext cx="1142845" cy="141592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167255" y="1964055"/>
            <a:ext cx="321818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User-friendly Forms: Add Orders, Customers, Restaurants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2167255" y="519620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Reports: Sales, Payments, Cancellations, Loyalty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2167255" y="35801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Quick search (Order ID, Date)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448800" y="1768255"/>
            <a:ext cx="1517341" cy="1631326"/>
            <a:chOff x="1935146" y="1263060"/>
            <a:chExt cx="1517341" cy="1631326"/>
          </a:xfrm>
        </p:grpSpPr>
        <p:sp>
          <p:nvSpPr>
            <p:cNvPr id="24" name="文本框 23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35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9448800" y="4357726"/>
            <a:ext cx="1517341" cy="1631326"/>
            <a:chOff x="1935146" y="1263060"/>
            <a:chExt cx="1517341" cy="1631326"/>
          </a:xfrm>
        </p:grpSpPr>
        <p:sp>
          <p:nvSpPr>
            <p:cNvPr id="27" name="文本框 26"/>
            <p:cNvSpPr txBox="1"/>
            <p:nvPr/>
          </p:nvSpPr>
          <p:spPr>
            <a:xfrm>
              <a:off x="1935146" y="1263060"/>
              <a:ext cx="151734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/>
              <a:r>
                <a:rPr lang="en-US" altLang="zh-CN" sz="96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20</a:t>
              </a:r>
              <a:endParaRPr lang="en-US" altLang="zh-CN" sz="9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80277" y="2632776"/>
              <a:ext cx="8270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chemeClr val="tx1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algn="ctr"/>
              <a:r>
                <a:rPr lang="en-US" altLang="zh-CN" sz="1100" dirty="0">
                  <a:solidFill>
                    <a:schemeClr val="bg1"/>
                  </a:solidFill>
                </a:rPr>
                <a:t>minute</a:t>
              </a:r>
              <a:endParaRPr lang="en-US" altLang="zh-CN" sz="11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9621366" y="393280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688567"/>
            <a:ext cx="4030980" cy="2687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3634514"/>
            <a:ext cx="4030980" cy="2687320"/>
          </a:xfrm>
          <a:prstGeom prst="rect">
            <a:avLst/>
          </a:prstGeom>
        </p:spPr>
      </p:pic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9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Intro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duction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9145" y="2656840"/>
            <a:ext cx="382587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Built for managing online food delivery operations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7080" y="1888490"/>
            <a:ext cx="383794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Comprehensive Microsoft Access Database System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2" name="图片 21" descr="盘子里的薯条和汉堡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766763" y="4114800"/>
            <a:ext cx="908954" cy="908954"/>
          </a:xfrm>
          <a:prstGeom prst="rect">
            <a:avLst/>
          </a:prstGeom>
        </p:spPr>
      </p:pic>
      <p:pic>
        <p:nvPicPr>
          <p:cNvPr id="16" name="图片 15" descr="盘子里的三明治&#10;&#10;描述已自动生成"/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766763" y="5269102"/>
            <a:ext cx="908954" cy="908954"/>
          </a:xfrm>
          <a:prstGeom prst="rect">
            <a:avLst/>
          </a:prstGeom>
        </p:spPr>
      </p:pic>
      <p:pic>
        <p:nvPicPr>
          <p:cNvPr id="18" name="图片 17" descr="盒子里的食物&#10;&#10;描述已自动生成"/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1955348" y="4114800"/>
            <a:ext cx="908954" cy="908954"/>
          </a:xfrm>
          <a:prstGeom prst="rect">
            <a:avLst/>
          </a:prstGeom>
        </p:spPr>
      </p:pic>
      <p:pic>
        <p:nvPicPr>
          <p:cNvPr id="20" name="图片 19" descr="碗里的食物&#10;&#10;描述已自动生成"/>
          <p:cNvPicPr>
            <a:picLocks noChangeAspect="1"/>
          </p:cNvPicPr>
          <p:nvPr/>
        </p:nvPicPr>
        <p:blipFill rotWithShape="1">
          <a:blip r:embed="rId5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1955348" y="5269102"/>
            <a:ext cx="908954" cy="908954"/>
          </a:xfrm>
          <a:prstGeom prst="rect">
            <a:avLst/>
          </a:prstGeom>
        </p:spPr>
      </p:pic>
      <p:pic>
        <p:nvPicPr>
          <p:cNvPr id="24" name="图片 23" descr="桌子上的食物石榴&#10;&#10;中度可信度描述已自动生成"/>
          <p:cNvPicPr>
            <a:picLocks noChangeAspect="1"/>
          </p:cNvPicPr>
          <p:nvPr/>
        </p:nvPicPr>
        <p:blipFill rotWithShape="1">
          <a:blip r:embed="rId6" cstate="email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82"/>
          <a:stretch>
            <a:fillRect/>
          </a:stretch>
        </p:blipFill>
        <p:spPr>
          <a:xfrm>
            <a:off x="3123308" y="4114800"/>
            <a:ext cx="908954" cy="908954"/>
          </a:xfrm>
          <a:prstGeom prst="rect">
            <a:avLst/>
          </a:prstGeom>
        </p:spPr>
      </p:pic>
      <p:pic>
        <p:nvPicPr>
          <p:cNvPr id="5" name="图片 4" descr="盘子里的薯条和汉堡&#10;&#10;描述已自动生成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2" r="12636"/>
          <a:stretch>
            <a:fillRect/>
          </a:stretch>
        </p:blipFill>
        <p:spPr>
          <a:xfrm>
            <a:off x="4604927" y="1592262"/>
            <a:ext cx="4976131" cy="4681537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 flipV="1">
            <a:off x="766763" y="4978035"/>
            <a:ext cx="908954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983633" y="5776686"/>
            <a:ext cx="1408426" cy="497114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0074384" y="5886744"/>
            <a:ext cx="15178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Add Text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10924443" y="6025243"/>
            <a:ext cx="290512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6"/>
          <p:cNvSpPr txBox="1"/>
          <p:nvPr/>
        </p:nvSpPr>
        <p:spPr>
          <a:xfrm>
            <a:off x="779145" y="3363595"/>
            <a:ext cx="38379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Handles large datasets, real-time reporting, and automation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8"/>
          <a:stretch>
            <a:fillRect/>
          </a:stretch>
        </p:blipFill>
        <p:spPr>
          <a:xfrm>
            <a:off x="0" y="1925320"/>
            <a:ext cx="6804660" cy="49326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Delive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rables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804660" y="0"/>
            <a:ext cx="4624388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05295" y="1362075"/>
            <a:ext cx="4178935" cy="36410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l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Master Data: Food, Customers, Restaurants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Monthly Transactions (Jan–Apr)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Final All Orders dataset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Queries for analysis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Reports for management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Macros for automation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895182" y="2941644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形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4825" y="904875"/>
            <a:ext cx="457200" cy="4572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923119" y="905234"/>
            <a:ext cx="3217874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zh-CN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  <a:sym typeface="+mn-ea"/>
              </a:rPr>
              <a:t>escription</a:t>
            </a:r>
            <a:endParaRPr lang="en-US" altLang="zh-CN" sz="20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  <a:sym typeface="+mn-ea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70" y="5095875"/>
            <a:ext cx="2652395" cy="1762125"/>
          </a:xfrm>
          <a:prstGeom prst="rect">
            <a:avLst/>
          </a:prstGeom>
        </p:spPr>
      </p:pic>
      <p:pic>
        <p:nvPicPr>
          <p:cNvPr id="8" name="图片 5" descr="桌子上的披萨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6805295" y="5089525"/>
            <a:ext cx="2733675" cy="1768475"/>
          </a:xfrm>
          <a:prstGeom prst="rect">
            <a:avLst/>
          </a:prstGeom>
        </p:spPr>
      </p:pic>
      <p:sp>
        <p:nvSpPr>
          <p:cNvPr id="24" name="文本框 51"/>
          <p:cNvSpPr txBox="1"/>
          <p:nvPr/>
        </p:nvSpPr>
        <p:spPr>
          <a:xfrm>
            <a:off x="1001941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25" name="文本框 52"/>
          <p:cNvSpPr txBox="1"/>
          <p:nvPr/>
        </p:nvSpPr>
        <p:spPr>
          <a:xfrm>
            <a:off x="905899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4029869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9474995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6737747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1307305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Final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Results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1307305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01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6737747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03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7"/>
            </p:custDataLst>
          </p:nvPr>
        </p:nvSpPr>
        <p:spPr>
          <a:xfrm>
            <a:off x="4029868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02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8"/>
            </p:custDataLst>
          </p:nvPr>
        </p:nvSpPr>
        <p:spPr>
          <a:xfrm>
            <a:off x="9460310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04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1307305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Complete company-level DBMS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6737747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Automated, error-free, reliable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1"/>
            </p:custDataLst>
          </p:nvPr>
        </p:nvSpPr>
        <p:spPr>
          <a:xfrm>
            <a:off x="4029868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Realistic data &amp; business insights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9460310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Ready-to-use for food delivery businesses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13"/>
            </p:custDataLst>
          </p:nvPr>
        </p:nvCxnSpPr>
        <p:spPr>
          <a:xfrm>
            <a:off x="4734719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14"/>
            </p:custDataLst>
          </p:nvPr>
        </p:nvCxnSpPr>
        <p:spPr>
          <a:xfrm>
            <a:off x="10179845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15"/>
            </p:custDataLst>
          </p:nvPr>
        </p:nvCxnSpPr>
        <p:spPr>
          <a:xfrm>
            <a:off x="2012155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16"/>
            </p:custDataLst>
          </p:nvPr>
        </p:nvCxnSpPr>
        <p:spPr>
          <a:xfrm>
            <a:off x="7442597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0401299" y="5924104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10700186" y="6098951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H="1">
            <a:off x="778494" y="5924104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1077381" y="6098951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52535" y="6076090"/>
            <a:ext cx="398946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150895" y="6076090"/>
            <a:ext cx="398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840" y="2353945"/>
            <a:ext cx="2301875" cy="1534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"/>
          <a:stretch>
            <a:fillRect/>
          </a:stretch>
        </p:blipFill>
        <p:spPr>
          <a:xfrm>
            <a:off x="923290" y="2353945"/>
            <a:ext cx="2288540" cy="1534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55" y="2353945"/>
            <a:ext cx="2301875" cy="1534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85" y="2353310"/>
            <a:ext cx="2301875" cy="1534795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9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07588" y="642977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096000" y="0"/>
            <a:ext cx="2876550" cy="6857999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>
            <a:spLocks noChangeAspect="1"/>
          </p:cNvSpPr>
          <p:nvPr/>
        </p:nvSpPr>
        <p:spPr>
          <a:xfrm>
            <a:off x="6465208" y="1785687"/>
            <a:ext cx="675822" cy="6758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59860" y="2982144"/>
            <a:ext cx="2406769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short 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description</a:t>
            </a:r>
            <a:endParaRPr lang="en-US" altLang="zh-CN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88913" y="4679325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/>
          <p:cNvPicPr>
            <a:picLocks noChangeAspect="1"/>
          </p:cNvPicPr>
          <p:nvPr/>
        </p:nvPicPr>
        <p:blipFill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07945" y="1928424"/>
            <a:ext cx="390348" cy="39034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709420" y="1928495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SmartBite proves the power of Microsoft Access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3" name="矩形: 圆角 22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810759" y="187153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形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24" y="2029899"/>
            <a:ext cx="359092" cy="359092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8"/>
            </p:custDataLst>
          </p:nvPr>
        </p:nvSpPr>
        <p:spPr>
          <a:xfrm>
            <a:off x="1709420" y="2934970"/>
            <a:ext cx="3218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From raw orders → to automated insights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: 圆角 3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779009" y="281818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形 5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374" y="2976549"/>
            <a:ext cx="359092" cy="359092"/>
          </a:xfrm>
          <a:prstGeom prst="rect">
            <a:avLst/>
          </a:prstGeom>
        </p:spPr>
      </p:pic>
      <p:sp>
        <p:nvSpPr>
          <p:cNvPr id="43" name="文本框 42"/>
          <p:cNvSpPr txBox="1"/>
          <p:nvPr>
            <p:custDataLst>
              <p:tags r:id="rId13"/>
            </p:custDataLst>
          </p:nvPr>
        </p:nvSpPr>
        <p:spPr>
          <a:xfrm>
            <a:off x="1709420" y="388048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Practical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矩形: 圆角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778374" y="3849924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形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6739" y="4008289"/>
            <a:ext cx="359092" cy="359092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18"/>
            </p:custDataLst>
          </p:nvPr>
        </p:nvSpPr>
        <p:spPr>
          <a:xfrm>
            <a:off x="1709420" y="4906645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Scalable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6" name="矩形: 圆角 45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811394" y="4774348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图形 50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9759" y="4932713"/>
            <a:ext cx="359092" cy="359092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23" cstate="email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8" r="17245"/>
          <a:stretch>
            <a:fillRect/>
          </a:stretch>
        </p:blipFill>
        <p:spPr>
          <a:xfrm>
            <a:off x="8936255" y="0"/>
            <a:ext cx="3235895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0895" y="365760"/>
            <a:ext cx="81260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Clos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ing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: 圆角 22"/>
          <p:cNvSpPr>
            <a:spLocks noChangeAspect="1"/>
          </p:cNvSpPr>
          <p:nvPr>
            <p:custDataLst>
              <p:tags r:id="rId25"/>
            </p:custDataLst>
          </p:nvPr>
        </p:nvSpPr>
        <p:spPr>
          <a:xfrm>
            <a:off x="779644" y="5724079"/>
            <a:ext cx="675822" cy="675822"/>
          </a:xfrm>
          <a:prstGeom prst="roundRect">
            <a:avLst>
              <a:gd name="adj" fmla="val 50000"/>
            </a:avLst>
          </a:prstGeom>
          <a:noFill/>
          <a:ln w="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形 4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8009" y="5882444"/>
            <a:ext cx="359092" cy="359092"/>
          </a:xfrm>
          <a:prstGeom prst="rect">
            <a:avLst/>
          </a:prstGeom>
        </p:spPr>
      </p:pic>
      <p:sp>
        <p:nvSpPr>
          <p:cNvPr id="7" name="文本框 42"/>
          <p:cNvSpPr txBox="1"/>
          <p:nvPr>
            <p:custDataLst>
              <p:tags r:id="rId27"/>
            </p:custDataLst>
          </p:nvPr>
        </p:nvSpPr>
        <p:spPr>
          <a:xfrm>
            <a:off x="1709420" y="5840730"/>
            <a:ext cx="321818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Company-level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75" y="1654720"/>
            <a:ext cx="3468914" cy="52033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07588" y="642977"/>
            <a:ext cx="13045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YOUR  LOGO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4427855" y="0"/>
            <a:ext cx="4544695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758" r="17245"/>
          <a:stretch>
            <a:fillRect/>
          </a:stretch>
        </p:blipFill>
        <p:spPr>
          <a:xfrm>
            <a:off x="8936255" y="0"/>
            <a:ext cx="3235895" cy="68579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9330" y="56515"/>
            <a:ext cx="79470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3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Delicious Choices, </a:t>
            </a:r>
            <a:r>
              <a:rPr lang="en-US" altLang="en-US" sz="32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Managed Smartly</a:t>
            </a:r>
            <a:endParaRPr lang="en-US" altLang="en-US" sz="32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0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15" y="783590"/>
            <a:ext cx="1409065" cy="2164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4747260"/>
            <a:ext cx="1362075" cy="20434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120" y="3934460"/>
            <a:ext cx="1805940" cy="12001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55" y="5404624"/>
            <a:ext cx="2064765" cy="13765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647190"/>
            <a:ext cx="1695450" cy="1130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72"/>
          <a:stretch>
            <a:fillRect/>
          </a:stretch>
        </p:blipFill>
        <p:spPr>
          <a:xfrm>
            <a:off x="3600450" y="5634355"/>
            <a:ext cx="1710690" cy="1146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5557520"/>
            <a:ext cx="1849120" cy="12331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4240530"/>
            <a:ext cx="1851025" cy="12338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" y="2947670"/>
            <a:ext cx="1682750" cy="1122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1410" y="2419350"/>
            <a:ext cx="1807210" cy="1205230"/>
          </a:xfrm>
          <a:prstGeom prst="rect">
            <a:avLst/>
          </a:prstGeom>
        </p:spPr>
      </p:pic>
      <p:pic>
        <p:nvPicPr>
          <p:cNvPr id="28" name="图片 21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301865" y="1103630"/>
            <a:ext cx="1524000" cy="1524000"/>
          </a:xfrm>
          <a:prstGeom prst="rect">
            <a:avLst/>
          </a:prstGeom>
        </p:spPr>
      </p:pic>
      <p:pic>
        <p:nvPicPr>
          <p:cNvPr id="29" name="图片 22"/>
          <p:cNvPicPr>
            <a:picLocks noChangeAspect="1"/>
          </p:cNvPicPr>
          <p:nvPr>
            <p:custDataLst>
              <p:tags r:id="rId24"/>
            </p:custDataLst>
          </p:nvPr>
        </p:nvPicPr>
        <p:blipFill rotWithShape="1">
          <a:blip r:embed="rId25"/>
          <a:srcRect/>
          <a:stretch>
            <a:fillRect/>
          </a:stretch>
        </p:blipFill>
        <p:spPr>
          <a:xfrm>
            <a:off x="4399280" y="4110355"/>
            <a:ext cx="1524000" cy="1524000"/>
          </a:xfrm>
          <a:prstGeom prst="rect">
            <a:avLst/>
          </a:prstGeom>
        </p:spPr>
      </p:pic>
      <p:pic>
        <p:nvPicPr>
          <p:cNvPr id="30" name="图片 23"/>
          <p:cNvPicPr>
            <a:picLocks noChangeAspect="1"/>
          </p:cNvPicPr>
          <p:nvPr>
            <p:custDataLst>
              <p:tags r:id="rId26"/>
            </p:custDataLst>
          </p:nvPr>
        </p:nvPicPr>
        <p:blipFill rotWithShape="1">
          <a:blip r:embed="rId27"/>
          <a:srcRect/>
          <a:stretch>
            <a:fillRect/>
          </a:stretch>
        </p:blipFill>
        <p:spPr>
          <a:xfrm>
            <a:off x="5829300" y="530860"/>
            <a:ext cx="1524000" cy="1524000"/>
          </a:xfrm>
          <a:prstGeom prst="rect">
            <a:avLst/>
          </a:prstGeom>
        </p:spPr>
      </p:pic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4549140" y="3037205"/>
            <a:ext cx="1402080" cy="1192530"/>
          </a:xfrm>
          <a:prstGeom prst="rect">
            <a:avLst/>
          </a:prstGeom>
        </p:spPr>
      </p:pic>
      <p:pic>
        <p:nvPicPr>
          <p:cNvPr id="33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2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9269095" y="4287520"/>
            <a:ext cx="1395730" cy="1186815"/>
          </a:xfrm>
          <a:prstGeom prst="rect">
            <a:avLst/>
          </a:prstGeom>
        </p:spPr>
      </p:pic>
      <p:pic>
        <p:nvPicPr>
          <p:cNvPr id="3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3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962900" y="3698240"/>
            <a:ext cx="1306195" cy="1186815"/>
          </a:xfrm>
          <a:prstGeom prst="rect">
            <a:avLst/>
          </a:prstGeom>
        </p:spPr>
      </p:pic>
      <p:pic>
        <p:nvPicPr>
          <p:cNvPr id="36" name="图片 22" descr="图片包含 桌子, 食物, 游戏机, 盘子&#10;&#10;描述已自动生成"/>
          <p:cNvPicPr>
            <a:picLocks noChangeAspect="1"/>
          </p:cNvPicPr>
          <p:nvPr/>
        </p:nvPicPr>
        <p:blipFill rotWithShape="1">
          <a:blip r:embed="rId31" cstate="email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672" r="27726"/>
          <a:stretch>
            <a:fillRect/>
          </a:stretch>
        </p:blipFill>
        <p:spPr>
          <a:xfrm>
            <a:off x="7654290" y="5030470"/>
            <a:ext cx="1171575" cy="1750060"/>
          </a:xfrm>
          <a:prstGeom prst="rect">
            <a:avLst/>
          </a:prstGeom>
        </p:spPr>
      </p:pic>
      <p:pic>
        <p:nvPicPr>
          <p:cNvPr id="38" name="图片 7" descr="桌子上有一碗食物&#10;&#10;描述已自动生成"/>
          <p:cNvPicPr>
            <a:picLocks noChangeAspect="1"/>
          </p:cNvPicPr>
          <p:nvPr/>
        </p:nvPicPr>
        <p:blipFill rotWithShape="1"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5721"/>
          <a:stretch>
            <a:fillRect/>
          </a:stretch>
        </p:blipFill>
        <p:spPr>
          <a:xfrm>
            <a:off x="6061710" y="1936115"/>
            <a:ext cx="1277620" cy="1908810"/>
          </a:xfrm>
          <a:prstGeom prst="rect">
            <a:avLst/>
          </a:prstGeom>
        </p:spPr>
      </p:pic>
      <p:pic>
        <p:nvPicPr>
          <p:cNvPr id="41" name="图片 13" descr="桌子上碗里的食物&#10;&#10;描述已自动生成"/>
          <p:cNvPicPr>
            <a:picLocks noChangeAspect="1"/>
          </p:cNvPicPr>
          <p:nvPr>
            <p:custDataLst>
              <p:tags r:id="rId34"/>
            </p:custDataLst>
          </p:nvPr>
        </p:nvPicPr>
        <p:blipFill rotWithShape="1">
          <a:blip r:embed="rId3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10589260" y="4543425"/>
            <a:ext cx="1567180" cy="1014095"/>
          </a:xfrm>
          <a:prstGeom prst="rect">
            <a:avLst/>
          </a:prstGeom>
        </p:spPr>
      </p:pic>
      <p:pic>
        <p:nvPicPr>
          <p:cNvPr id="44" name="图片 5" descr="桌子上的披萨&#10;&#10;描述已自动生成"/>
          <p:cNvPicPr>
            <a:picLocks noChangeAspect="1"/>
          </p:cNvPicPr>
          <p:nvPr>
            <p:custDataLst>
              <p:tags r:id="rId36"/>
            </p:custDataLst>
          </p:nvPr>
        </p:nvPicPr>
        <p:blipFill rotWithShape="1">
          <a:blip r:embed="rId3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" b="1474"/>
          <a:stretch>
            <a:fillRect/>
          </a:stretch>
        </p:blipFill>
        <p:spPr>
          <a:xfrm>
            <a:off x="8964930" y="5755005"/>
            <a:ext cx="1513205" cy="979170"/>
          </a:xfrm>
          <a:prstGeom prst="rect">
            <a:avLst/>
          </a:prstGeom>
        </p:spPr>
      </p:pic>
      <p:pic>
        <p:nvPicPr>
          <p:cNvPr id="45" name="Picture Placeholder 48" descr="A group of tacos with sauce and limes"/>
          <p:cNvPicPr>
            <a:picLocks noChangeAspect="1"/>
          </p:cNvPicPr>
          <p:nvPr/>
        </p:nvPicPr>
        <p:blipFill>
          <a:blip r:embed="rId38" cstate="print"/>
          <a:srcRect t="24" b="24"/>
          <a:stretch>
            <a:fillRect/>
          </a:stretch>
        </p:blipFill>
        <p:spPr>
          <a:xfrm>
            <a:off x="153670" y="549910"/>
            <a:ext cx="3743325" cy="1104900"/>
          </a:xfrm>
          <a:prstGeom prst="rect">
            <a:avLst/>
          </a:prstGeom>
        </p:spPr>
      </p:pic>
      <p:pic>
        <p:nvPicPr>
          <p:cNvPr id="47" name="Content Placeholder 10" descr="A plate of brownies and a knife"/>
          <p:cNvPicPr>
            <a:picLocks noChangeAspect="1"/>
          </p:cNvPicPr>
          <p:nvPr/>
        </p:nvPicPr>
        <p:blipFill>
          <a:blip r:embed="rId39" cstate="print"/>
          <a:srcRect t="43" b="43"/>
          <a:stretch>
            <a:fillRect/>
          </a:stretch>
        </p:blipFill>
        <p:spPr>
          <a:xfrm>
            <a:off x="10564495" y="5755640"/>
            <a:ext cx="1565275" cy="102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25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2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34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40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125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7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直接连接符 107"/>
          <p:cNvCxnSpPr/>
          <p:nvPr/>
        </p:nvCxnSpPr>
        <p:spPr>
          <a:xfrm flipH="1">
            <a:off x="8500450" y="1774857"/>
            <a:ext cx="1773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碗里的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3" r="19402"/>
          <a:stretch>
            <a:fillRect/>
          </a:stretch>
        </p:blipFill>
        <p:spPr>
          <a:xfrm>
            <a:off x="0" y="-728371"/>
            <a:ext cx="4660900" cy="7205371"/>
          </a:xfrm>
          <a:custGeom>
            <a:avLst/>
            <a:gdLst>
              <a:gd name="connsiteX0" fmla="*/ 0 w 6432110"/>
              <a:gd name="connsiteY0" fmla="*/ 0 h 6858000"/>
              <a:gd name="connsiteX1" fmla="*/ 6432110 w 6432110"/>
              <a:gd name="connsiteY1" fmla="*/ 0 h 6858000"/>
              <a:gd name="connsiteX2" fmla="*/ 6432110 w 6432110"/>
              <a:gd name="connsiteY2" fmla="*/ 6858000 h 6858000"/>
              <a:gd name="connsiteX3" fmla="*/ 0 w 64321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2110" h="6858000">
                <a:moveTo>
                  <a:pt x="0" y="0"/>
                </a:moveTo>
                <a:lnTo>
                  <a:pt x="6432110" y="0"/>
                </a:lnTo>
                <a:lnTo>
                  <a:pt x="643211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1" name="图片 20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5" t="73333" r="9660"/>
          <a:stretch>
            <a:fillRect/>
          </a:stretch>
        </p:blipFill>
        <p:spPr>
          <a:xfrm>
            <a:off x="2374900" y="5029200"/>
            <a:ext cx="2387600" cy="1828800"/>
          </a:xfrm>
          <a:custGeom>
            <a:avLst/>
            <a:gdLst>
              <a:gd name="connsiteX0" fmla="*/ 1193800 w 2387600"/>
              <a:gd name="connsiteY0" fmla="*/ 0 h 1828800"/>
              <a:gd name="connsiteX1" fmla="*/ 2387600 w 2387600"/>
              <a:gd name="connsiteY1" fmla="*/ 1193800 h 1828800"/>
              <a:gd name="connsiteX2" fmla="*/ 2243515 w 2387600"/>
              <a:gd name="connsiteY2" fmla="*/ 1762836 h 1828800"/>
              <a:gd name="connsiteX3" fmla="*/ 2203441 w 2387600"/>
              <a:gd name="connsiteY3" fmla="*/ 1828800 h 1828800"/>
              <a:gd name="connsiteX4" fmla="*/ 184159 w 2387600"/>
              <a:gd name="connsiteY4" fmla="*/ 1828800 h 1828800"/>
              <a:gd name="connsiteX5" fmla="*/ 144085 w 2387600"/>
              <a:gd name="connsiteY5" fmla="*/ 1762836 h 1828800"/>
              <a:gd name="connsiteX6" fmla="*/ 0 w 2387600"/>
              <a:gd name="connsiteY6" fmla="*/ 1193800 h 1828800"/>
              <a:gd name="connsiteX7" fmla="*/ 1193800 w 2387600"/>
              <a:gd name="connsiteY7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7600" h="1828800"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399837"/>
                  <a:pt x="2335405" y="1593683"/>
                  <a:pt x="2243515" y="1762836"/>
                </a:cubicBezTo>
                <a:lnTo>
                  <a:pt x="2203441" y="1828800"/>
                </a:lnTo>
                <a:lnTo>
                  <a:pt x="184159" y="1828800"/>
                </a:lnTo>
                <a:lnTo>
                  <a:pt x="144085" y="1762836"/>
                </a:lnTo>
                <a:cubicBezTo>
                  <a:pt x="52196" y="1593683"/>
                  <a:pt x="0" y="1399837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</p:spPr>
      </p:pic>
      <p:pic>
        <p:nvPicPr>
          <p:cNvPr id="23" name="图片 22" descr="黑暗里有星球&#10;&#10;描述已自动生成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9" t="37769"/>
          <a:stretch>
            <a:fillRect/>
          </a:stretch>
        </p:blipFill>
        <p:spPr>
          <a:xfrm>
            <a:off x="9232900" y="-355600"/>
            <a:ext cx="2959100" cy="4267829"/>
          </a:xfrm>
          <a:custGeom>
            <a:avLst/>
            <a:gdLst>
              <a:gd name="connsiteX0" fmla="*/ 0 w 2959100"/>
              <a:gd name="connsiteY0" fmla="*/ 0 h 4267829"/>
              <a:gd name="connsiteX1" fmla="*/ 2959100 w 2959100"/>
              <a:gd name="connsiteY1" fmla="*/ 0 h 4267829"/>
              <a:gd name="connsiteX2" fmla="*/ 2959100 w 2959100"/>
              <a:gd name="connsiteY2" fmla="*/ 4267829 h 4267829"/>
              <a:gd name="connsiteX3" fmla="*/ 1987962 w 2959100"/>
              <a:gd name="connsiteY3" fmla="*/ 4267829 h 4267829"/>
              <a:gd name="connsiteX4" fmla="*/ 2055321 w 2959100"/>
              <a:gd name="connsiteY4" fmla="*/ 4050835 h 4267829"/>
              <a:gd name="connsiteX5" fmla="*/ 2082800 w 2959100"/>
              <a:gd name="connsiteY5" fmla="*/ 3778249 h 4267829"/>
              <a:gd name="connsiteX6" fmla="*/ 730250 w 2959100"/>
              <a:gd name="connsiteY6" fmla="*/ 2425699 h 4267829"/>
              <a:gd name="connsiteX7" fmla="*/ 85545 w 2959100"/>
              <a:gd name="connsiteY7" fmla="*/ 2588945 h 4267829"/>
              <a:gd name="connsiteX8" fmla="*/ 0 w 2959100"/>
              <a:gd name="connsiteY8" fmla="*/ 2640914 h 4267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9100" h="4267829">
                <a:moveTo>
                  <a:pt x="0" y="0"/>
                </a:moveTo>
                <a:lnTo>
                  <a:pt x="2959100" y="0"/>
                </a:lnTo>
                <a:lnTo>
                  <a:pt x="2959100" y="4267829"/>
                </a:lnTo>
                <a:lnTo>
                  <a:pt x="1987962" y="4267829"/>
                </a:lnTo>
                <a:lnTo>
                  <a:pt x="2055321" y="4050835"/>
                </a:lnTo>
                <a:cubicBezTo>
                  <a:pt x="2073338" y="3962787"/>
                  <a:pt x="2082800" y="3871623"/>
                  <a:pt x="2082800" y="3778249"/>
                </a:cubicBezTo>
                <a:cubicBezTo>
                  <a:pt x="2082800" y="3031256"/>
                  <a:pt x="1477243" y="2425699"/>
                  <a:pt x="730250" y="2425699"/>
                </a:cubicBezTo>
                <a:cubicBezTo>
                  <a:pt x="496815" y="2425699"/>
                  <a:pt x="277192" y="2484836"/>
                  <a:pt x="85545" y="2588945"/>
                </a:cubicBezTo>
                <a:lnTo>
                  <a:pt x="0" y="2640914"/>
                </a:lnTo>
                <a:close/>
              </a:path>
            </a:pathLst>
          </a:custGeom>
        </p:spPr>
      </p:pic>
      <p:sp>
        <p:nvSpPr>
          <p:cNvPr id="72" name="矩形 71"/>
          <p:cNvSpPr/>
          <p:nvPr>
            <p:custDataLst>
              <p:tags r:id="rId3"/>
            </p:custDataLst>
          </p:nvPr>
        </p:nvSpPr>
        <p:spPr>
          <a:xfrm>
            <a:off x="4254500" y="2273300"/>
            <a:ext cx="3467100" cy="1881188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>
            <p:custDataLst>
              <p:tags r:id="rId4"/>
            </p:custDataLst>
          </p:nvPr>
        </p:nvGrpSpPr>
        <p:grpSpPr>
          <a:xfrm>
            <a:off x="4459182" y="2405248"/>
            <a:ext cx="2424218" cy="1576969"/>
            <a:chOff x="4789382" y="1948048"/>
            <a:chExt cx="2424218" cy="1576969"/>
          </a:xfrm>
        </p:grpSpPr>
        <p:sp>
          <p:nvSpPr>
            <p:cNvPr id="28" name="文本框 27"/>
            <p:cNvSpPr txBox="1"/>
            <p:nvPr>
              <p:custDataLst>
                <p:tags r:id="rId5"/>
              </p:custDataLst>
            </p:nvPr>
          </p:nvSpPr>
          <p:spPr>
            <a:xfrm>
              <a:off x="4813592" y="2879857"/>
              <a:ext cx="2400008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Disorganized, scattered order files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4789382" y="19480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chemeClr val="bg1"/>
                  </a:solidFill>
                  <a:ea typeface="Gilroy" panose="00000400000000000000" charset="0"/>
                </a:rPr>
                <a:t>01.</a:t>
              </a:r>
              <a:endParaRPr lang="en-US" altLang="zh-CN" sz="4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06" name="组合 105"/>
          <p:cNvGrpSpPr/>
          <p:nvPr>
            <p:custDataLst>
              <p:tags r:id="rId7"/>
            </p:custDataLst>
          </p:nvPr>
        </p:nvGrpSpPr>
        <p:grpSpPr>
          <a:xfrm>
            <a:off x="7251700" y="2273300"/>
            <a:ext cx="1117600" cy="484188"/>
            <a:chOff x="7239000" y="3670300"/>
            <a:chExt cx="1117600" cy="484188"/>
          </a:xfrm>
        </p:grpSpPr>
        <p:sp>
          <p:nvSpPr>
            <p:cNvPr id="68" name="矩形 67"/>
            <p:cNvSpPr/>
            <p:nvPr>
              <p:custDataLst>
                <p:tags r:id="rId8"/>
              </p:custDataLst>
            </p:nvPr>
          </p:nvSpPr>
          <p:spPr>
            <a:xfrm>
              <a:off x="7239000" y="36703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>
              <p:custDataLst>
                <p:tags r:id="rId9"/>
              </p:custDataLst>
            </p:nvPr>
          </p:nvSpPr>
          <p:spPr>
            <a:xfrm>
              <a:off x="7291282" y="3716278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A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75" name="矩形 74"/>
          <p:cNvSpPr/>
          <p:nvPr>
            <p:custDataLst>
              <p:tags r:id="rId10"/>
            </p:custDataLst>
          </p:nvPr>
        </p:nvSpPr>
        <p:spPr>
          <a:xfrm>
            <a:off x="7937500" y="2260600"/>
            <a:ext cx="3467100" cy="1906588"/>
          </a:xfrm>
          <a:prstGeom prst="rect">
            <a:avLst/>
          </a:prstGeom>
          <a:solidFill>
            <a:srgbClr val="09090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>
            <p:custDataLst>
              <p:tags r:id="rId11"/>
            </p:custDataLst>
          </p:nvPr>
        </p:nvGrpSpPr>
        <p:grpSpPr>
          <a:xfrm>
            <a:off x="8243782" y="2405248"/>
            <a:ext cx="2400088" cy="1576969"/>
            <a:chOff x="4890982" y="1935348"/>
            <a:chExt cx="2400088" cy="1576969"/>
          </a:xfrm>
        </p:grpSpPr>
        <p:sp>
          <p:nvSpPr>
            <p:cNvPr id="83" name="文本框 82"/>
            <p:cNvSpPr txBox="1"/>
            <p:nvPr>
              <p:custDataLst>
                <p:tags r:id="rId12"/>
              </p:custDataLst>
            </p:nvPr>
          </p:nvSpPr>
          <p:spPr>
            <a:xfrm>
              <a:off x="4891062" y="2867157"/>
              <a:ext cx="2400008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Manual &amp; error-prone reporting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81" name="文本框 80"/>
            <p:cNvSpPr txBox="1"/>
            <p:nvPr>
              <p:custDataLst>
                <p:tags r:id="rId13"/>
              </p:custDataLst>
            </p:nvPr>
          </p:nvSpPr>
          <p:spPr>
            <a:xfrm>
              <a:off x="4890982" y="19353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56600"/>
                  </a:solidFill>
                  <a:ea typeface="Gilroy" panose="00000400000000000000" charset="0"/>
                </a:rPr>
                <a:t>02.</a:t>
              </a:r>
              <a:endParaRPr lang="en-US" altLang="zh-CN" sz="4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05" name="组合 104"/>
          <p:cNvGrpSpPr/>
          <p:nvPr>
            <p:custDataLst>
              <p:tags r:id="rId14"/>
            </p:custDataLst>
          </p:nvPr>
        </p:nvGrpSpPr>
        <p:grpSpPr>
          <a:xfrm>
            <a:off x="10922000" y="2273300"/>
            <a:ext cx="1104900" cy="484188"/>
            <a:chOff x="10922000" y="3683000"/>
            <a:chExt cx="1104900" cy="484188"/>
          </a:xfrm>
        </p:grpSpPr>
        <p:sp>
          <p:nvSpPr>
            <p:cNvPr id="78" name="矩形 77"/>
            <p:cNvSpPr/>
            <p:nvPr>
              <p:custDataLst>
                <p:tags r:id="rId15"/>
              </p:custDataLst>
            </p:nvPr>
          </p:nvSpPr>
          <p:spPr>
            <a:xfrm>
              <a:off x="10922000" y="36830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文本框 78"/>
            <p:cNvSpPr txBox="1"/>
            <p:nvPr>
              <p:custDataLst>
                <p:tags r:id="rId16"/>
              </p:custDataLst>
            </p:nvPr>
          </p:nvSpPr>
          <p:spPr>
            <a:xfrm>
              <a:off x="10961582" y="3738533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B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4182094" y="568976"/>
            <a:ext cx="512700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Why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 SmartBite?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4254500" y="4382426"/>
            <a:ext cx="3467100" cy="1881188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18"/>
            </p:custDataLst>
          </p:nvPr>
        </p:nvGrpSpPr>
        <p:grpSpPr>
          <a:xfrm>
            <a:off x="4459182" y="4514374"/>
            <a:ext cx="2792730" cy="1539875"/>
            <a:chOff x="4789382" y="1948048"/>
            <a:chExt cx="2792730" cy="1539875"/>
          </a:xfrm>
        </p:grpSpPr>
        <p:sp>
          <p:nvSpPr>
            <p:cNvPr id="12" name="文本框 11"/>
            <p:cNvSpPr txBox="1"/>
            <p:nvPr>
              <p:custDataLst>
                <p:tags r:id="rId19"/>
              </p:custDataLst>
            </p:nvPr>
          </p:nvSpPr>
          <p:spPr>
            <a:xfrm>
              <a:off x="4789382" y="2842763"/>
              <a:ext cx="2792730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No insights into loyal vs regular customers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0"/>
              </p:custDataLst>
            </p:nvPr>
          </p:nvSpPr>
          <p:spPr>
            <a:xfrm>
              <a:off x="4789382" y="19480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chemeClr val="bg1"/>
                  </a:solidFill>
                  <a:ea typeface="Gilroy" panose="00000400000000000000" charset="0"/>
                </a:rPr>
                <a:t>03.</a:t>
              </a:r>
              <a:endParaRPr lang="en-US" altLang="zh-CN" sz="40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21"/>
            </p:custDataLst>
          </p:nvPr>
        </p:nvGrpSpPr>
        <p:grpSpPr>
          <a:xfrm>
            <a:off x="7251700" y="4382426"/>
            <a:ext cx="1117600" cy="484188"/>
            <a:chOff x="7239000" y="3670300"/>
            <a:chExt cx="1117600" cy="484188"/>
          </a:xfrm>
        </p:grpSpPr>
        <p:sp>
          <p:nvSpPr>
            <p:cNvPr id="15" name="矩形 14"/>
            <p:cNvSpPr/>
            <p:nvPr>
              <p:custDataLst>
                <p:tags r:id="rId22"/>
              </p:custDataLst>
            </p:nvPr>
          </p:nvSpPr>
          <p:spPr>
            <a:xfrm>
              <a:off x="7239000" y="36703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>
              <p:custDataLst>
                <p:tags r:id="rId23"/>
              </p:custDataLst>
            </p:nvPr>
          </p:nvSpPr>
          <p:spPr>
            <a:xfrm>
              <a:off x="7291282" y="3716278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C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18" name="矩形 17"/>
          <p:cNvSpPr/>
          <p:nvPr>
            <p:custDataLst>
              <p:tags r:id="rId24"/>
            </p:custDataLst>
          </p:nvPr>
        </p:nvSpPr>
        <p:spPr>
          <a:xfrm>
            <a:off x="7937500" y="4369726"/>
            <a:ext cx="3467100" cy="1906588"/>
          </a:xfrm>
          <a:prstGeom prst="rect">
            <a:avLst/>
          </a:prstGeom>
          <a:solidFill>
            <a:srgbClr val="09090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25"/>
            </p:custDataLst>
          </p:nvPr>
        </p:nvGrpSpPr>
        <p:grpSpPr>
          <a:xfrm>
            <a:off x="8243782" y="4514374"/>
            <a:ext cx="2679065" cy="1540510"/>
            <a:chOff x="4890982" y="1935348"/>
            <a:chExt cx="2679065" cy="1540510"/>
          </a:xfrm>
        </p:grpSpPr>
        <p:sp>
          <p:nvSpPr>
            <p:cNvPr id="30" name="文本框 29"/>
            <p:cNvSpPr txBox="1"/>
            <p:nvPr>
              <p:custDataLst>
                <p:tags r:id="rId26"/>
              </p:custDataLst>
            </p:nvPr>
          </p:nvSpPr>
          <p:spPr>
            <a:xfrm>
              <a:off x="4915112" y="2830698"/>
              <a:ext cx="2654935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en-US" sz="1600" dirty="0">
                  <a:solidFill>
                    <a:srgbClr val="C00000"/>
                  </a:solidFill>
                  <a:ea typeface="Gilroy" panose="00000400000000000000" charset="0"/>
                  <a:sym typeface="+mn-ea"/>
                </a:rPr>
                <a:t>❌</a:t>
              </a:r>
              <a:r>
                <a:rPr lang="en-US" altLang="en-US" sz="1600" dirty="0">
                  <a:solidFill>
                    <a:schemeClr val="bg1"/>
                  </a:solidFill>
                  <a:ea typeface="Gilroy" panose="00000400000000000000" charset="0"/>
                  <a:sym typeface="+mn-ea"/>
                </a:rPr>
                <a:t> </a:t>
              </a:r>
              <a:r>
                <a:rPr lang="en-US" altLang="en-US" sz="1800" dirty="0">
                  <a:solidFill>
                    <a:schemeClr val="bg1"/>
                  </a:solidFill>
                  <a:ea typeface="Gilroy" panose="00000400000000000000" charset="0"/>
                </a:rPr>
                <a:t>Inconsistent payment &amp; cancellation records</a:t>
              </a:r>
              <a:endParaRPr lang="en-US" altLang="en-US" sz="1800" dirty="0">
                <a:solidFill>
                  <a:schemeClr val="bg1"/>
                </a:solidFill>
                <a:ea typeface="Gilroy" panose="00000400000000000000" charset="0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27"/>
              </p:custDataLst>
            </p:nvPr>
          </p:nvSpPr>
          <p:spPr>
            <a:xfrm>
              <a:off x="4890982" y="1935348"/>
              <a:ext cx="106531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4000" dirty="0">
                  <a:solidFill>
                    <a:srgbClr val="F56600"/>
                  </a:solidFill>
                  <a:ea typeface="Gilroy" panose="00000400000000000000" charset="0"/>
                </a:rPr>
                <a:t>04.</a:t>
              </a:r>
              <a:endParaRPr lang="en-US" altLang="zh-CN" sz="4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28"/>
            </p:custDataLst>
          </p:nvPr>
        </p:nvGrpSpPr>
        <p:grpSpPr>
          <a:xfrm>
            <a:off x="10922000" y="4382426"/>
            <a:ext cx="1104900" cy="484188"/>
            <a:chOff x="10922000" y="3683000"/>
            <a:chExt cx="1104900" cy="484188"/>
          </a:xfrm>
        </p:grpSpPr>
        <p:sp>
          <p:nvSpPr>
            <p:cNvPr id="33" name="矩形 32"/>
            <p:cNvSpPr/>
            <p:nvPr>
              <p:custDataLst>
                <p:tags r:id="rId29"/>
              </p:custDataLst>
            </p:nvPr>
          </p:nvSpPr>
          <p:spPr>
            <a:xfrm>
              <a:off x="10922000" y="3683000"/>
              <a:ext cx="482600" cy="484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30"/>
              </p:custDataLst>
            </p:nvPr>
          </p:nvSpPr>
          <p:spPr>
            <a:xfrm>
              <a:off x="10961582" y="3738533"/>
              <a:ext cx="1065318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fontAlgn="ctr">
                <a:defRPr sz="4800" b="0" i="0" u="none" strike="noStrike">
                  <a:solidFill>
                    <a:srgbClr val="000000"/>
                  </a:solidFill>
                  <a:effectLst/>
                  <a:latin typeface="+mj-lt"/>
                  <a:ea typeface="Microsoft YaHei" panose="020B0503020204020204" pitchFamily="34" charset="-122"/>
                </a:defRPr>
              </a:lvl1pPr>
            </a:lstStyle>
            <a:p>
              <a:r>
                <a:rPr lang="en-US" altLang="zh-CN" sz="2000" dirty="0">
                  <a:solidFill>
                    <a:srgbClr val="F56600"/>
                  </a:solidFill>
                  <a:ea typeface="Gilroy" panose="00000400000000000000" charset="0"/>
                </a:rPr>
                <a:t>D</a:t>
              </a:r>
              <a:endParaRPr lang="en-US" altLang="zh-CN" sz="2000" dirty="0">
                <a:solidFill>
                  <a:srgbClr val="F56600"/>
                </a:solidFill>
                <a:ea typeface="Gilroy" panose="00000400000000000000" charset="0"/>
              </a:endParaRPr>
            </a:p>
          </p:txBody>
        </p:sp>
      </p:grpSp>
      <p:sp>
        <p:nvSpPr>
          <p:cNvPr id="2" name="文本框 103"/>
          <p:cNvSpPr txBox="1"/>
          <p:nvPr/>
        </p:nvSpPr>
        <p:spPr>
          <a:xfrm>
            <a:off x="5147310" y="1775460"/>
            <a:ext cx="542544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00B050"/>
                </a:solidFill>
                <a:effectLst/>
                <a:latin typeface="+mj-lt"/>
                <a:ea typeface="Gilroy" panose="00000400000000000000" charset="0"/>
              </a:rPr>
              <a:t>✅ </a:t>
            </a: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SmartBite centralizes &amp; automates everything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8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4029869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2"/>
            </p:custDataLst>
          </p:nvPr>
        </p:nvSpPr>
        <p:spPr>
          <a:xfrm>
            <a:off x="9474995" y="1592264"/>
            <a:ext cx="1409700" cy="3807958"/>
          </a:xfrm>
          <a:prstGeom prst="rect">
            <a:avLst/>
          </a:prstGeom>
          <a:gradFill>
            <a:gsLst>
              <a:gs pos="100000">
                <a:srgbClr val="F56600">
                  <a:alpha val="0"/>
                </a:srgbClr>
              </a:gs>
              <a:gs pos="0">
                <a:srgbClr val="F566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3"/>
            </p:custDataLst>
          </p:nvPr>
        </p:nvSpPr>
        <p:spPr>
          <a:xfrm>
            <a:off x="6737747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4"/>
            </p:custDataLst>
          </p:nvPr>
        </p:nvSpPr>
        <p:spPr>
          <a:xfrm>
            <a:off x="1307305" y="1592264"/>
            <a:ext cx="1409700" cy="3807958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Project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Purpose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矩形 4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6763" y="2049678"/>
            <a:ext cx="2490787" cy="249078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6076555" y="1982053"/>
            <a:ext cx="2490787" cy="249078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0"/>
          <a:srcRect/>
          <a:stretch>
            <a:fillRect/>
          </a:stretch>
        </p:blipFill>
        <p:spPr>
          <a:xfrm>
            <a:off x="3489326" y="2049678"/>
            <a:ext cx="2490787" cy="249078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2"/>
          <a:srcRect l="88" r="88"/>
          <a:stretch>
            <a:fillRect/>
          </a:stretch>
        </p:blipFill>
        <p:spPr>
          <a:xfrm>
            <a:off x="8934452" y="2049678"/>
            <a:ext cx="2490787" cy="2490787"/>
          </a:xfrm>
          <a:prstGeom prst="rect">
            <a:avLst/>
          </a:prstGeom>
        </p:spPr>
      </p:pic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1307305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01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6737747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rgbClr val="F56600"/>
                </a:solidFill>
                <a:effectLst/>
                <a:ea typeface="Gilroy" panose="00000400000000000000" charset="0"/>
              </a:rPr>
              <a:t>03</a:t>
            </a:r>
            <a:endParaRPr lang="en-US" altLang="zh-CN" sz="1100" b="0" i="0" u="none" strike="noStrike" dirty="0">
              <a:solidFill>
                <a:srgbClr val="F56600"/>
              </a:solidFill>
              <a:effectLst/>
              <a:ea typeface="Gilroy" panose="00000400000000000000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4029868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02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9460310" y="1852410"/>
            <a:ext cx="1409701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zh-CN" sz="1100" b="0" i="0" u="none" strike="noStrike" dirty="0">
                <a:solidFill>
                  <a:schemeClr val="bg1"/>
                </a:solidFill>
                <a:effectLst/>
                <a:ea typeface="Gilroy" panose="00000400000000000000" charset="0"/>
              </a:rPr>
              <a:t>04</a:t>
            </a:r>
            <a:endParaRPr lang="en-US" altLang="zh-CN" sz="1100" b="0" i="0" u="none" strike="noStrike" dirty="0">
              <a:solidFill>
                <a:schemeClr val="bg1"/>
              </a:solidFill>
              <a:effectLst/>
              <a:ea typeface="Gilroy" panose="00000400000000000000" charset="0"/>
            </a:endParaRPr>
          </a:p>
        </p:txBody>
      </p:sp>
      <p:sp>
        <p:nvSpPr>
          <p:cNvPr id="39" name="文本框 38"/>
          <p:cNvSpPr txBox="1"/>
          <p:nvPr>
            <p:custDataLst>
              <p:tags r:id="rId17"/>
            </p:custDataLst>
          </p:nvPr>
        </p:nvSpPr>
        <p:spPr>
          <a:xfrm>
            <a:off x="1307305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Solve real-world business pain points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18"/>
            </p:custDataLst>
          </p:nvPr>
        </p:nvSpPr>
        <p:spPr>
          <a:xfrm>
            <a:off x="6737747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Ensure data consistency &amp; accuracy</a:t>
            </a:r>
            <a:endParaRPr lang="en-US" altLang="en-US" sz="16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19"/>
            </p:custDataLst>
          </p:nvPr>
        </p:nvSpPr>
        <p:spPr>
          <a:xfrm>
            <a:off x="4029868" y="4961952"/>
            <a:ext cx="1409701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Centralize monthly order data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2" name="文本框 41"/>
          <p:cNvSpPr txBox="1"/>
          <p:nvPr>
            <p:custDataLst>
              <p:tags r:id="rId20"/>
            </p:custDataLst>
          </p:nvPr>
        </p:nvSpPr>
        <p:spPr>
          <a:xfrm>
            <a:off x="9460310" y="4961952"/>
            <a:ext cx="1409701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>
              <a:buClr>
                <a:srgbClr val="F56600"/>
              </a:buClr>
            </a:pPr>
            <a:r>
              <a:rPr lang="en-US" altLang="en-US" sz="16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Deliver automated revenue &amp; sales insights</a:t>
            </a:r>
            <a:endParaRPr lang="en-US" altLang="en-US" sz="16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44" name="直接连接符 43"/>
          <p:cNvCxnSpPr/>
          <p:nvPr>
            <p:custDataLst>
              <p:tags r:id="rId21"/>
            </p:custDataLst>
          </p:nvPr>
        </p:nvCxnSpPr>
        <p:spPr>
          <a:xfrm>
            <a:off x="4734719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>
            <p:custDataLst>
              <p:tags r:id="rId22"/>
            </p:custDataLst>
          </p:nvPr>
        </p:nvCxnSpPr>
        <p:spPr>
          <a:xfrm>
            <a:off x="10179845" y="4502365"/>
            <a:ext cx="0" cy="28680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>
            <p:custDataLst>
              <p:tags r:id="rId23"/>
            </p:custDataLst>
          </p:nvPr>
        </p:nvCxnSpPr>
        <p:spPr>
          <a:xfrm>
            <a:off x="2012155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>
            <p:custDataLst>
              <p:tags r:id="rId24"/>
            </p:custDataLst>
          </p:nvPr>
        </p:nvCxnSpPr>
        <p:spPr>
          <a:xfrm>
            <a:off x="7442597" y="4502365"/>
            <a:ext cx="0" cy="286805"/>
          </a:xfrm>
          <a:prstGeom prst="line">
            <a:avLst/>
          </a:prstGeom>
          <a:ln w="12700">
            <a:solidFill>
              <a:srgbClr val="F5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10401299" y="6028879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10700186" y="6203726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 flipH="1">
            <a:off x="778494" y="6028879"/>
            <a:ext cx="990759" cy="349695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 flipH="1">
            <a:off x="1077381" y="6203726"/>
            <a:ext cx="392984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5652535" y="6076090"/>
            <a:ext cx="398946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150895" y="6076090"/>
            <a:ext cx="39894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7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5"/>
          <p:cNvSpPr/>
          <p:nvPr/>
        </p:nvSpPr>
        <p:spPr>
          <a:xfrm>
            <a:off x="6096000" y="0"/>
            <a:ext cx="6096000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3200" y="635"/>
            <a:ext cx="9448800" cy="6303010"/>
          </a:xfrm>
          <a:prstGeom prst="rect">
            <a:avLst/>
          </a:prstGeom>
        </p:spPr>
      </p:pic>
      <p:sp>
        <p:nvSpPr>
          <p:cNvPr id="51" name="矩形: 圆角 50"/>
          <p:cNvSpPr/>
          <p:nvPr/>
        </p:nvSpPr>
        <p:spPr>
          <a:xfrm>
            <a:off x="2743200" y="4811653"/>
            <a:ext cx="3286408" cy="15389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18000">
                <a:srgbClr val="050509"/>
              </a:gs>
              <a:gs pos="100000">
                <a:srgbClr val="050509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 descr="碗里放着一些食物的特写&#10;&#10;描述已自动生成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65" b="77984"/>
          <a:stretch>
            <a:fillRect/>
          </a:stretch>
        </p:blipFill>
        <p:spPr>
          <a:xfrm>
            <a:off x="4041617" y="0"/>
            <a:ext cx="672221" cy="1509864"/>
          </a:xfrm>
          <a:custGeom>
            <a:avLst/>
            <a:gdLst>
              <a:gd name="connsiteX0" fmla="*/ 0 w 672221"/>
              <a:gd name="connsiteY0" fmla="*/ 0 h 1509864"/>
              <a:gd name="connsiteX1" fmla="*/ 672221 w 672221"/>
              <a:gd name="connsiteY1" fmla="*/ 0 h 1509864"/>
              <a:gd name="connsiteX2" fmla="*/ 231619 w 672221"/>
              <a:gd name="connsiteY2" fmla="*/ 217283 h 1509864"/>
              <a:gd name="connsiteX3" fmla="*/ 0 w 672221"/>
              <a:gd name="connsiteY3" fmla="*/ 1509864 h 1509864"/>
              <a:gd name="connsiteX4" fmla="*/ 0 w 672221"/>
              <a:gd name="connsiteY4" fmla="*/ 0 h 1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221" h="1509864">
                <a:moveTo>
                  <a:pt x="0" y="0"/>
                </a:moveTo>
                <a:lnTo>
                  <a:pt x="672221" y="0"/>
                </a:lnTo>
                <a:lnTo>
                  <a:pt x="231619" y="217283"/>
                </a:lnTo>
                <a:lnTo>
                  <a:pt x="0" y="150986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图片 27" descr="碗里放着一些食物的特写&#10;&#10;描述已自动生成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9" t="22016" r="100000" b="45593"/>
          <a:stretch>
            <a:fillRect/>
          </a:stretch>
        </p:blipFill>
        <p:spPr>
          <a:xfrm>
            <a:off x="3612333" y="1428384"/>
            <a:ext cx="175787" cy="2221373"/>
          </a:xfrm>
          <a:custGeom>
            <a:avLst/>
            <a:gdLst>
              <a:gd name="connsiteX0" fmla="*/ 175787 w 175787"/>
              <a:gd name="connsiteY0" fmla="*/ 0 h 2221373"/>
              <a:gd name="connsiteX1" fmla="*/ 175787 w 175787"/>
              <a:gd name="connsiteY1" fmla="*/ 2221373 h 2221373"/>
              <a:gd name="connsiteX2" fmla="*/ 36214 w 175787"/>
              <a:gd name="connsiteY2" fmla="*/ 2075308 h 2221373"/>
              <a:gd name="connsiteX3" fmla="*/ 0 w 175787"/>
              <a:gd name="connsiteY3" fmla="*/ 1975720 h 2221373"/>
              <a:gd name="connsiteX4" fmla="*/ 126748 w 175787"/>
              <a:gd name="connsiteY4" fmla="*/ 273669 h 2221373"/>
              <a:gd name="connsiteX5" fmla="*/ 175787 w 175787"/>
              <a:gd name="connsiteY5" fmla="*/ 0 h 2221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87" h="2221373">
                <a:moveTo>
                  <a:pt x="175787" y="0"/>
                </a:moveTo>
                <a:lnTo>
                  <a:pt x="175787" y="2221373"/>
                </a:lnTo>
                <a:lnTo>
                  <a:pt x="36214" y="2075308"/>
                </a:lnTo>
                <a:cubicBezTo>
                  <a:pt x="7827" y="1980686"/>
                  <a:pt x="31330" y="2007054"/>
                  <a:pt x="0" y="1975720"/>
                </a:cubicBezTo>
                <a:lnTo>
                  <a:pt x="126748" y="273669"/>
                </a:lnTo>
                <a:lnTo>
                  <a:pt x="175787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804545" y="4719320"/>
            <a:ext cx="407162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1400" smtClean="0">
                <a:solidFill>
                  <a:schemeClr val="bg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Every great presentation is complete with a great audience — and that’s you!</a:t>
            </a:r>
            <a:endParaRPr lang="en-US" altLang="en-US" sz="1400" dirty="0" smtClean="0">
              <a:solidFill>
                <a:schemeClr val="bg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804250" y="5394357"/>
            <a:ext cx="43652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56478" y="2672167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01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56478" y="3974358"/>
            <a:ext cx="825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03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5497" y="1489368"/>
            <a:ext cx="5127006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THANKS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FOR</a:t>
            </a:r>
            <a:r>
              <a:rPr lang="en-US" altLang="zh-CN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 </a:t>
            </a:r>
            <a:endParaRPr lang="en-US" altLang="zh-CN" sz="4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  <a:p>
            <a:pPr fontAlgn="ctr"/>
            <a:r>
              <a:rPr lang="en-US" altLang="zh-CN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WATCHING</a:t>
            </a:r>
            <a:endParaRPr lang="en-US" altLang="zh-CN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rcRect t="50000" r="48341" b="4251"/>
          <a:stretch>
            <a:fillRect/>
          </a:stretch>
        </p:blipFill>
        <p:spPr>
          <a:xfrm>
            <a:off x="3860953" y="2052512"/>
            <a:ext cx="1660045" cy="1320734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rcRect l="-5594" t="55395" r="100000" b="20224"/>
          <a:stretch>
            <a:fillRect/>
          </a:stretch>
        </p:blipFill>
        <p:spPr>
          <a:xfrm>
            <a:off x="2859879" y="3655679"/>
            <a:ext cx="355715" cy="1392755"/>
          </a:xfrm>
          <a:custGeom>
            <a:avLst/>
            <a:gdLst>
              <a:gd name="connsiteX0" fmla="*/ 355715 w 355715"/>
              <a:gd name="connsiteY0" fmla="*/ 0 h 1392755"/>
              <a:gd name="connsiteX1" fmla="*/ 355715 w 355715"/>
              <a:gd name="connsiteY1" fmla="*/ 1392755 h 1392755"/>
              <a:gd name="connsiteX2" fmla="*/ 331113 w 355715"/>
              <a:gd name="connsiteY2" fmla="*/ 1326558 h 1392755"/>
              <a:gd name="connsiteX3" fmla="*/ 37229 w 355715"/>
              <a:gd name="connsiteY3" fmla="*/ 186246 h 1392755"/>
              <a:gd name="connsiteX4" fmla="*/ 7178 w 355715"/>
              <a:gd name="connsiteY4" fmla="*/ 110379 h 1392755"/>
              <a:gd name="connsiteX5" fmla="*/ 0 w 355715"/>
              <a:gd name="connsiteY5" fmla="*/ 99496 h 1392755"/>
              <a:gd name="connsiteX6" fmla="*/ 19122 w 355715"/>
              <a:gd name="connsiteY6" fmla="*/ 95711 h 1392755"/>
              <a:gd name="connsiteX7" fmla="*/ 224805 w 355715"/>
              <a:gd name="connsiteY7" fmla="*/ 35095 h 1392755"/>
              <a:gd name="connsiteX8" fmla="*/ 355715 w 355715"/>
              <a:gd name="connsiteY8" fmla="*/ 0 h 13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715" h="1392755">
                <a:moveTo>
                  <a:pt x="355715" y="0"/>
                </a:moveTo>
                <a:lnTo>
                  <a:pt x="355715" y="1392755"/>
                </a:lnTo>
                <a:lnTo>
                  <a:pt x="331113" y="1326558"/>
                </a:lnTo>
                <a:cubicBezTo>
                  <a:pt x="188591" y="920143"/>
                  <a:pt x="93813" y="380896"/>
                  <a:pt x="37229" y="186246"/>
                </a:cubicBezTo>
                <a:cubicBezTo>
                  <a:pt x="27798" y="153805"/>
                  <a:pt x="17542" y="129025"/>
                  <a:pt x="7178" y="110379"/>
                </a:cubicBezTo>
                <a:lnTo>
                  <a:pt x="0" y="99496"/>
                </a:lnTo>
                <a:lnTo>
                  <a:pt x="19122" y="95711"/>
                </a:lnTo>
                <a:cubicBezTo>
                  <a:pt x="65521" y="80245"/>
                  <a:pt x="137477" y="59120"/>
                  <a:pt x="224805" y="35095"/>
                </a:cubicBezTo>
                <a:lnTo>
                  <a:pt x="355715" y="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rcRect l="-6799" t="56442" r="105594" b="42737"/>
          <a:stretch>
            <a:fillRect/>
          </a:stretch>
        </p:blipFill>
        <p:spPr>
          <a:xfrm>
            <a:off x="2783264" y="3715525"/>
            <a:ext cx="76615" cy="46875"/>
          </a:xfrm>
          <a:custGeom>
            <a:avLst/>
            <a:gdLst>
              <a:gd name="connsiteX0" fmla="*/ 26024 w 76615"/>
              <a:gd name="connsiteY0" fmla="*/ 14 h 46875"/>
              <a:gd name="connsiteX1" fmla="*/ 68253 w 76615"/>
              <a:gd name="connsiteY1" fmla="*/ 26972 h 46875"/>
              <a:gd name="connsiteX2" fmla="*/ 76615 w 76615"/>
              <a:gd name="connsiteY2" fmla="*/ 39650 h 46875"/>
              <a:gd name="connsiteX3" fmla="*/ 40134 w 76615"/>
              <a:gd name="connsiteY3" fmla="*/ 46872 h 46875"/>
              <a:gd name="connsiteX4" fmla="*/ 26024 w 76615"/>
              <a:gd name="connsiteY4" fmla="*/ 14 h 4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15" h="46875">
                <a:moveTo>
                  <a:pt x="26024" y="14"/>
                </a:moveTo>
                <a:cubicBezTo>
                  <a:pt x="37929" y="363"/>
                  <a:pt x="52811" y="7628"/>
                  <a:pt x="68253" y="26972"/>
                </a:cubicBezTo>
                <a:lnTo>
                  <a:pt x="76615" y="39650"/>
                </a:lnTo>
                <a:lnTo>
                  <a:pt x="40134" y="46872"/>
                </a:lnTo>
                <a:cubicBezTo>
                  <a:pt x="-16297" y="47332"/>
                  <a:pt x="-5722" y="-918"/>
                  <a:pt x="26024" y="14"/>
                </a:cubicBezTo>
                <a:close/>
              </a:path>
            </a:pathLst>
          </a:custGeom>
        </p:spPr>
      </p:pic>
      <p:sp>
        <p:nvSpPr>
          <p:cNvPr id="50" name="矩形 49"/>
          <p:cNvSpPr/>
          <p:nvPr/>
        </p:nvSpPr>
        <p:spPr>
          <a:xfrm>
            <a:off x="0" y="6292159"/>
            <a:ext cx="12192000" cy="565842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813956" y="3238876"/>
            <a:ext cx="434566" cy="434566"/>
          </a:xfrm>
          <a:prstGeom prst="ellipse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856478" y="3323262"/>
            <a:ext cx="49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02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pic>
        <p:nvPicPr>
          <p:cNvPr id="24" name="图片 23" descr="图片包含 游戏机, 球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02" t="49064" r="3518" b="-3475"/>
          <a:stretch>
            <a:fillRect/>
          </a:stretch>
        </p:blipFill>
        <p:spPr>
          <a:xfrm rot="17100000" flipH="1">
            <a:off x="495350" y="4513143"/>
            <a:ext cx="880721" cy="2037085"/>
          </a:xfrm>
          <a:prstGeom prst="rect">
            <a:avLst/>
          </a:prstGeom>
        </p:spPr>
      </p:pic>
      <p:sp>
        <p:nvSpPr>
          <p:cNvPr id="18" name="文本框 51"/>
          <p:cNvSpPr txBox="1"/>
          <p:nvPr/>
        </p:nvSpPr>
        <p:spPr>
          <a:xfrm>
            <a:off x="1756410" y="480060"/>
            <a:ext cx="152082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9" name="文本框 52"/>
          <p:cNvSpPr txBox="1"/>
          <p:nvPr/>
        </p:nvSpPr>
        <p:spPr>
          <a:xfrm>
            <a:off x="804632" y="47986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15625"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Key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Objectives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>
            <a:off x="6994525" y="88265"/>
            <a:ext cx="4624388" cy="6858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/>
          <p:cNvSpPr/>
          <p:nvPr/>
        </p:nvSpPr>
        <p:spPr>
          <a:xfrm>
            <a:off x="4754951" y="3552824"/>
            <a:ext cx="2558274" cy="27209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772627" y="1848132"/>
            <a:ext cx="3215561" cy="26290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66129" y="1888315"/>
            <a:ext cx="3217874" cy="181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altLang="en-US" sz="2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Analyze sales, cancellations &amp; customer behavior</a:t>
            </a:r>
            <a:endParaRPr lang="en-US" altLang="en-US" sz="28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895182" y="2941644"/>
            <a:ext cx="3565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形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5420" y="5111334"/>
            <a:ext cx="632538" cy="6325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65129" y="4009749"/>
            <a:ext cx="3217874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altLang="en-US" sz="2000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Build master tables (Food, Customers, Restaurants)</a:t>
            </a:r>
            <a:endParaRPr lang="en-US" altLang="en-US" sz="2000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09484" y="4391912"/>
            <a:ext cx="2250478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Manage monthly transactions (Jan–Apr)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78510" y="2366645"/>
            <a:ext cx="32099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Generate professional reports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5" name="文本框 20"/>
          <p:cNvSpPr txBox="1"/>
          <p:nvPr/>
        </p:nvSpPr>
        <p:spPr>
          <a:xfrm>
            <a:off x="777875" y="3194685"/>
            <a:ext cx="3210560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chemeClr val="tx1"/>
                </a:solidFill>
                <a:effectLst/>
                <a:latin typeface="+mj-lt"/>
                <a:ea typeface="Gilroy" panose="00000400000000000000" charset="0"/>
              </a:rPr>
              <a:t>Calculate Revenue, Discounts, Commissions</a:t>
            </a:r>
            <a:endParaRPr lang="en-US" altLang="en-US" b="0" i="0" u="none" strike="noStrike" dirty="0">
              <a:solidFill>
                <a:schemeClr val="tx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7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chemeClr val="tx1"/>
                </a:solidFill>
              </a:rPr>
              <a:t>Access Database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sp>
        <p:nvSpPr>
          <p:cNvPr id="8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桌子上的盘子里有一些甜点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 b="15864"/>
          <a:stretch>
            <a:fillRect/>
          </a:stretch>
        </p:blipFill>
        <p:spPr>
          <a:xfrm>
            <a:off x="6077744" y="3932263"/>
            <a:ext cx="5310981" cy="234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Core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Features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85019" y="1592263"/>
            <a:ext cx="2558255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077744" y="1592263"/>
            <a:ext cx="2576511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8635999" y="1592263"/>
            <a:ext cx="2752725" cy="2340000"/>
          </a:xfrm>
          <a:prstGeom prst="rect">
            <a:avLst/>
          </a:prstGeom>
        </p:spPr>
      </p:pic>
      <p:pic>
        <p:nvPicPr>
          <p:cNvPr id="31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3343275" y="1592263"/>
            <a:ext cx="2752725" cy="234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393542" y="1838725"/>
            <a:ext cx="1973941" cy="1800553"/>
            <a:chOff x="6393542" y="1838725"/>
            <a:chExt cx="1973941" cy="1800553"/>
          </a:xfrm>
        </p:grpSpPr>
        <p:grpSp>
          <p:nvGrpSpPr>
            <p:cNvPr id="12" name="组合 11"/>
            <p:cNvGrpSpPr/>
            <p:nvPr/>
          </p:nvGrpSpPr>
          <p:grpSpPr>
            <a:xfrm>
              <a:off x="6393542" y="1838725"/>
              <a:ext cx="1973941" cy="1371169"/>
              <a:chOff x="2236788" y="2041924"/>
              <a:chExt cx="1973941" cy="137116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2236788" y="2041924"/>
                <a:ext cx="1973941" cy="706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en-US" sz="2000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Payment mode analysis</a:t>
                </a:r>
                <a:endParaRPr lang="en-US" altLang="en-US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236788" y="301298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84397" y="3307480"/>
              <a:ext cx="953135" cy="245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0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core features</a:t>
              </a:r>
              <a:endParaRPr lang="en-US" altLang="zh-CN" sz="10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 rot="0">
            <a:off x="1101090" y="1900555"/>
            <a:ext cx="1974215" cy="1554724"/>
            <a:chOff x="2236788" y="2103513"/>
            <a:chExt cx="1973941" cy="1554563"/>
          </a:xfrm>
        </p:grpSpPr>
        <p:sp>
          <p:nvSpPr>
            <p:cNvPr id="26" name="文本框 25"/>
            <p:cNvSpPr txBox="1"/>
            <p:nvPr/>
          </p:nvSpPr>
          <p:spPr>
            <a:xfrm>
              <a:off x="2236788" y="2103513"/>
              <a:ext cx="1973941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Unified AllOrders dataset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36788" y="3012983"/>
              <a:ext cx="1973941" cy="64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Month-wise sales growth trends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</p:grpSp>
      <p:sp>
        <p:nvSpPr>
          <p:cNvPr id="28" name="矩形: 圆角 27"/>
          <p:cNvSpPr/>
          <p:nvPr/>
        </p:nvSpPr>
        <p:spPr>
          <a:xfrm>
            <a:off x="3343275" y="393380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66763" y="3933800"/>
            <a:ext cx="2576511" cy="2340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671706" y="4108909"/>
            <a:ext cx="2198370" cy="1895475"/>
            <a:chOff x="6332582" y="1744110"/>
            <a:chExt cx="2198370" cy="1895475"/>
          </a:xfrm>
        </p:grpSpPr>
        <p:sp>
          <p:nvSpPr>
            <p:cNvPr id="45" name="文本框 44"/>
            <p:cNvSpPr txBox="1"/>
            <p:nvPr/>
          </p:nvSpPr>
          <p:spPr>
            <a:xfrm>
              <a:off x="6384017" y="1744110"/>
              <a:ext cx="1973941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Revenue, cancellation &amp; loyalty insights</a:t>
              </a:r>
              <a:endPara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333217" y="2760745"/>
              <a:ext cx="2197735" cy="878840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332582" y="2761380"/>
              <a:ext cx="2198370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ctr">
                <a:buClr>
                  <a:srgbClr val="F56600"/>
                </a:buClr>
              </a:pPr>
              <a:r>
                <a: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Validation &amp; automation rules</a:t>
              </a:r>
              <a:endParaRPr lang="en-US" altLang="en-US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9405" y="2842026"/>
              <a:ext cx="229548" cy="229548"/>
            </a:xfrm>
            <a:prstGeom prst="rect">
              <a:avLst/>
            </a:prstGeom>
          </p:spPr>
        </p:pic>
      </p:grpSp>
      <p:pic>
        <p:nvPicPr>
          <p:cNvPr id="4" name="图形 4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6484" y="2485850"/>
            <a:ext cx="229548" cy="229548"/>
          </a:xfrm>
          <a:prstGeom prst="rect">
            <a:avLst/>
          </a:prstGeom>
        </p:spPr>
      </p:pic>
      <p:sp>
        <p:nvSpPr>
          <p:cNvPr id="6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10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玻璃柜台上放着许多食物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r="4018"/>
          <a:stretch>
            <a:fillRect/>
          </a:stretch>
        </p:blipFill>
        <p:spPr>
          <a:xfrm>
            <a:off x="751455" y="1640115"/>
            <a:ext cx="6392501" cy="46336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66763" y="1640115"/>
            <a:ext cx="10658475" cy="46336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Database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Structure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1" name="矩形 10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24297" y="3378307"/>
            <a:ext cx="3435589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-Restaurants Table (Cloud, Dine-In, Takeaway)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-Monthly Orders (Jan–Apr)</a:t>
            </a:r>
            <a:endParaRPr lang="en-US" altLang="en-US" sz="16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bg1"/>
                </a:solidFill>
              </a:rPr>
              <a:t>-Final AllOrders merged table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53020" y="1784985"/>
            <a:ext cx="311213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-Food Items Table (₹150–₹350 range)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indent="0" fontAlgn="ctr">
              <a:buFont typeface="Arial" panose="020B0604020202020204" pitchFamily="34" charset="0"/>
              <a:buNone/>
            </a:pP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-Customers Table (Gold / Regular Members)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53325" y="5063238"/>
            <a:ext cx="3217874" cy="790004"/>
          </a:xfrm>
          <a:prstGeom prst="rect">
            <a:avLst/>
          </a:prstGeom>
          <a:solidFill>
            <a:srgbClr val="F56600"/>
          </a:solidFill>
          <a:ln>
            <a:solidFill>
              <a:srgbClr val="F5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8129781" y="5275170"/>
            <a:ext cx="2264963" cy="366140"/>
            <a:chOff x="8090807" y="5275170"/>
            <a:chExt cx="2264963" cy="366140"/>
          </a:xfrm>
        </p:grpSpPr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40218" y="5275170"/>
              <a:ext cx="366140" cy="366140"/>
            </a:xfrm>
            <a:prstGeom prst="rect">
              <a:avLst/>
            </a:prstGeom>
          </p:spPr>
        </p:pic>
        <p:pic>
          <p:nvPicPr>
            <p:cNvPr id="18" name="图形 17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89630" y="5275170"/>
              <a:ext cx="366140" cy="366140"/>
            </a:xfrm>
            <a:prstGeom prst="rect">
              <a:avLst/>
            </a:prstGeom>
          </p:spPr>
        </p:pic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0807" y="5275170"/>
              <a:ext cx="366140" cy="366140"/>
            </a:xfrm>
            <a:prstGeom prst="rect">
              <a:avLst/>
            </a:prstGeom>
          </p:spPr>
        </p:pic>
      </p:grpSp>
      <p:sp>
        <p:nvSpPr>
          <p:cNvPr id="3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盒子里的蛋糕&#10;&#10;低可信度描述已自动生成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3" y="1065436"/>
            <a:ext cx="7235448" cy="5426586"/>
          </a:xfrm>
          <a:prstGeom prst="rect">
            <a:avLst/>
          </a:prstGeom>
        </p:spPr>
      </p:pic>
      <p:sp>
        <p:nvSpPr>
          <p:cNvPr id="35" name="矩形: 圆角 34"/>
          <p:cNvSpPr/>
          <p:nvPr/>
        </p:nvSpPr>
        <p:spPr>
          <a:xfrm>
            <a:off x="778494" y="3375352"/>
            <a:ext cx="4768293" cy="127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地上的球&#10;&#10;中度可信度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82" t="28783" r="27825" b="56402"/>
          <a:stretch>
            <a:fillRect/>
          </a:stretch>
        </p:blipFill>
        <p:spPr>
          <a:xfrm>
            <a:off x="910317" y="3468400"/>
            <a:ext cx="885372" cy="101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50000" r="48341" b="4251"/>
          <a:stretch>
            <a:fillRect/>
          </a:stretch>
        </p:blipFill>
        <p:spPr>
          <a:xfrm>
            <a:off x="766763" y="1883967"/>
            <a:ext cx="1400319" cy="1114096"/>
          </a:xfrm>
          <a:custGeom>
            <a:avLst/>
            <a:gdLst>
              <a:gd name="connsiteX0" fmla="*/ 1648663 w 3284823"/>
              <a:gd name="connsiteY0" fmla="*/ 56 h 2613409"/>
              <a:gd name="connsiteX1" fmla="*/ 1772865 w 3284823"/>
              <a:gd name="connsiteY1" fmla="*/ 5520 h 2613409"/>
              <a:gd name="connsiteX2" fmla="*/ 2814013 w 3284823"/>
              <a:gd name="connsiteY2" fmla="*/ 286177 h 2613409"/>
              <a:gd name="connsiteX3" fmla="*/ 3284793 w 3284823"/>
              <a:gd name="connsiteY3" fmla="*/ 838438 h 2613409"/>
              <a:gd name="connsiteX4" fmla="*/ 2795906 w 3284823"/>
              <a:gd name="connsiteY4" fmla="*/ 2060656 h 2613409"/>
              <a:gd name="connsiteX5" fmla="*/ 1084801 w 3284823"/>
              <a:gd name="connsiteY5" fmla="*/ 2612918 h 2613409"/>
              <a:gd name="connsiteX6" fmla="*/ 134187 w 3284823"/>
              <a:gd name="connsiteY6" fmla="*/ 1979175 h 2613409"/>
              <a:gd name="connsiteX7" fmla="*/ 12028 w 3284823"/>
              <a:gd name="connsiteY7" fmla="*/ 1733279 h 2613409"/>
              <a:gd name="connsiteX8" fmla="*/ 0 w 3284823"/>
              <a:gd name="connsiteY8" fmla="*/ 1700916 h 2613409"/>
              <a:gd name="connsiteX9" fmla="*/ 0 w 3284823"/>
              <a:gd name="connsiteY9" fmla="*/ 308161 h 2613409"/>
              <a:gd name="connsiteX10" fmla="*/ 10339 w 3284823"/>
              <a:gd name="connsiteY10" fmla="*/ 305389 h 2613409"/>
              <a:gd name="connsiteX11" fmla="*/ 795090 w 3284823"/>
              <a:gd name="connsiteY11" fmla="*/ 123215 h 2613409"/>
              <a:gd name="connsiteX12" fmla="*/ 1648663 w 3284823"/>
              <a:gd name="connsiteY12" fmla="*/ 56 h 2613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84823" h="2613409">
                <a:moveTo>
                  <a:pt x="1648663" y="56"/>
                </a:moveTo>
                <a:cubicBezTo>
                  <a:pt x="1689474" y="380"/>
                  <a:pt x="1730804" y="2125"/>
                  <a:pt x="1772865" y="5520"/>
                </a:cubicBezTo>
                <a:cubicBezTo>
                  <a:pt x="2109352" y="32680"/>
                  <a:pt x="2562025" y="147357"/>
                  <a:pt x="2814013" y="286177"/>
                </a:cubicBezTo>
                <a:cubicBezTo>
                  <a:pt x="3066001" y="424997"/>
                  <a:pt x="3287811" y="542692"/>
                  <a:pt x="3284793" y="838438"/>
                </a:cubicBezTo>
                <a:cubicBezTo>
                  <a:pt x="3281775" y="1134184"/>
                  <a:pt x="3162571" y="1764909"/>
                  <a:pt x="2795906" y="2060656"/>
                </a:cubicBezTo>
                <a:cubicBezTo>
                  <a:pt x="2429241" y="2356403"/>
                  <a:pt x="1528421" y="2626498"/>
                  <a:pt x="1084801" y="2612918"/>
                </a:cubicBezTo>
                <a:cubicBezTo>
                  <a:pt x="641181" y="2599338"/>
                  <a:pt x="368068" y="2332260"/>
                  <a:pt x="134187" y="1979175"/>
                </a:cubicBezTo>
                <a:cubicBezTo>
                  <a:pt x="90334" y="1912972"/>
                  <a:pt x="49665" y="1828520"/>
                  <a:pt x="12028" y="1733279"/>
                </a:cubicBezTo>
                <a:lnTo>
                  <a:pt x="0" y="1700916"/>
                </a:lnTo>
                <a:lnTo>
                  <a:pt x="0" y="308161"/>
                </a:lnTo>
                <a:lnTo>
                  <a:pt x="10339" y="305389"/>
                </a:lnTo>
                <a:cubicBezTo>
                  <a:pt x="260724" y="239802"/>
                  <a:pt x="575355" y="164710"/>
                  <a:pt x="795090" y="123215"/>
                </a:cubicBezTo>
                <a:cubicBezTo>
                  <a:pt x="1102719" y="65122"/>
                  <a:pt x="1362984" y="-2213"/>
                  <a:pt x="1648663" y="56"/>
                </a:cubicBez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Relation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ships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8" name="矩形 7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游戏机, 球&#10;&#10;描述已自动生成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0" t="61098" r="17553" b="13739"/>
          <a:stretch>
            <a:fillRect/>
          </a:stretch>
        </p:blipFill>
        <p:spPr>
          <a:xfrm>
            <a:off x="766763" y="4857873"/>
            <a:ext cx="1142845" cy="1415927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087880" y="1964055"/>
            <a:ext cx="335851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Food Item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2088515" y="5196205"/>
            <a:ext cx="373634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Restaurant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2088515" y="3580130"/>
            <a:ext cx="364299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20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Each Order → Valid Customer</a:t>
            </a:r>
            <a:endParaRPr lang="en-US" altLang="en-US" sz="20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54110" y="2332355"/>
            <a:ext cx="151765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Referential integrity applied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54110" y="3839210"/>
            <a:ext cx="15176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No orphan records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8926676" y="3593719"/>
            <a:ext cx="11722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3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桌子上的盘子里有一些甜点&#10;&#10;描述已自动生成"/>
          <p:cNvPicPr>
            <a:picLocks noChangeAspect="1"/>
          </p:cNvPicPr>
          <p:nvPr/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6" b="15864"/>
          <a:stretch>
            <a:fillRect/>
          </a:stretch>
        </p:blipFill>
        <p:spPr>
          <a:xfrm>
            <a:off x="6077744" y="3932263"/>
            <a:ext cx="5310981" cy="2340000"/>
          </a:xfrm>
          <a:prstGeom prst="rect">
            <a:avLst/>
          </a:prstGeom>
        </p:spPr>
      </p:pic>
      <p:pic>
        <p:nvPicPr>
          <p:cNvPr id="38" name="图形 4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9173959" y="5695775"/>
            <a:ext cx="229548" cy="22954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8494" y="365978"/>
            <a:ext cx="705105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altLang="en-US" sz="48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Validation </a:t>
            </a:r>
            <a:r>
              <a:rPr lang="en-US" altLang="en-US" sz="48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Rules</a:t>
            </a:r>
            <a:endParaRPr lang="en-US" altLang="en-US" sz="4800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" name="矩形 2"/>
          <p:cNvSpPr/>
          <p:nvPr/>
        </p:nvSpPr>
        <p:spPr>
          <a:xfrm flipV="1">
            <a:off x="778494" y="1170973"/>
            <a:ext cx="1631331" cy="45719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/>
          <p:cNvSpPr/>
          <p:nvPr/>
        </p:nvSpPr>
        <p:spPr>
          <a:xfrm>
            <a:off x="785019" y="1592263"/>
            <a:ext cx="2558255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6077744" y="1592263"/>
            <a:ext cx="2576511" cy="2340000"/>
          </a:xfrm>
          <a:prstGeom prst="roundRect">
            <a:avLst>
              <a:gd name="adj" fmla="val 0"/>
            </a:avLst>
          </a:prstGeom>
          <a:solidFill>
            <a:srgbClr val="F5660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碗里的食物&#10;&#10;描述已自动生成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4" t="11481" r="28503" b="16985"/>
          <a:stretch>
            <a:fillRect/>
          </a:stretch>
        </p:blipFill>
        <p:spPr>
          <a:xfrm>
            <a:off x="8635999" y="1592263"/>
            <a:ext cx="2752725" cy="2340000"/>
          </a:xfrm>
          <a:prstGeom prst="rect">
            <a:avLst/>
          </a:prstGeom>
        </p:spPr>
      </p:pic>
      <p:pic>
        <p:nvPicPr>
          <p:cNvPr id="31" name="图片 30" descr="盒子里的食物&#10;&#10;描述已自动生成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r="10797"/>
          <a:stretch>
            <a:fillRect/>
          </a:stretch>
        </p:blipFill>
        <p:spPr>
          <a:xfrm>
            <a:off x="3343275" y="1592263"/>
            <a:ext cx="2752725" cy="234000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411322" y="1838725"/>
            <a:ext cx="1956435" cy="1800553"/>
            <a:chOff x="6411322" y="1838725"/>
            <a:chExt cx="1956435" cy="1800553"/>
          </a:xfrm>
        </p:grpSpPr>
        <p:sp>
          <p:nvSpPr>
            <p:cNvPr id="14" name="文本框 13"/>
            <p:cNvSpPr txBox="1"/>
            <p:nvPr/>
          </p:nvSpPr>
          <p:spPr>
            <a:xfrm>
              <a:off x="6411322" y="1838725"/>
              <a:ext cx="1956435" cy="1322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Restrict status (Delivered, Cancelled, In-Process)</a:t>
              </a:r>
              <a:endParaRPr lang="en-US" altLang="en-US" sz="20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17" name="图形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1100817" y="1838725"/>
            <a:ext cx="1973941" cy="1800553"/>
            <a:chOff x="6393542" y="1838725"/>
            <a:chExt cx="1973941" cy="1800553"/>
          </a:xfrm>
        </p:grpSpPr>
        <p:grpSp>
          <p:nvGrpSpPr>
            <p:cNvPr id="21" name="组合 20"/>
            <p:cNvGrpSpPr/>
            <p:nvPr/>
          </p:nvGrpSpPr>
          <p:grpSpPr>
            <a:xfrm>
              <a:off x="6393542" y="1838725"/>
              <a:ext cx="1973941" cy="1371169"/>
              <a:chOff x="2236788" y="2041924"/>
              <a:chExt cx="1973941" cy="1371169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2236788" y="2041924"/>
                <a:ext cx="1973941" cy="645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en-US" b="0" i="0" u="none" strike="noStrike" dirty="0">
                    <a:solidFill>
                      <a:schemeClr val="bg1"/>
                    </a:solidFill>
                    <a:effectLst/>
                    <a:latin typeface="+mj-lt"/>
                    <a:ea typeface="Gilroy" panose="00000400000000000000" charset="0"/>
                  </a:rPr>
                  <a:t>Prevent negative quantities</a:t>
                </a:r>
                <a:endParaRPr lang="en-US" altLang="en-US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2236788" y="3012983"/>
                <a:ext cx="19739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ctr"/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$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321 </a:t>
                </a:r>
                <a:r>
                  <a:rPr lang="en-US" altLang="zh-CN" sz="2000" dirty="0" err="1">
                    <a:solidFill>
                      <a:schemeClr val="bg1"/>
                    </a:solidFill>
                    <a:latin typeface="+mj-lt"/>
                    <a:ea typeface="Gilroy" panose="00000400000000000000" charset="0"/>
                  </a:rPr>
                  <a:t>usd</a:t>
                </a:r>
                <a:endParaRPr lang="en-US" altLang="zh-CN" sz="20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sp>
        <p:nvSpPr>
          <p:cNvPr id="28" name="矩形: 圆角 27"/>
          <p:cNvSpPr/>
          <p:nvPr/>
        </p:nvSpPr>
        <p:spPr>
          <a:xfrm>
            <a:off x="3343275" y="393380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桌子上碗里的食物&#10;&#10;描述已自动生成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4" r="13311"/>
          <a:stretch>
            <a:fillRect/>
          </a:stretch>
        </p:blipFill>
        <p:spPr>
          <a:xfrm>
            <a:off x="766763" y="3933800"/>
            <a:ext cx="2576511" cy="2340000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3760248" y="4203524"/>
            <a:ext cx="1946633" cy="1800553"/>
            <a:chOff x="6421124" y="1838725"/>
            <a:chExt cx="1946633" cy="1800553"/>
          </a:xfrm>
        </p:grpSpPr>
        <p:sp>
          <p:nvSpPr>
            <p:cNvPr id="45" name="文本框 44"/>
            <p:cNvSpPr txBox="1"/>
            <p:nvPr/>
          </p:nvSpPr>
          <p:spPr>
            <a:xfrm>
              <a:off x="6421482" y="1838725"/>
              <a:ext cx="1946275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/>
              <a:r>
                <a:rPr lang="en-US" altLang="en-US" b="0" i="0" u="none" strike="noStrike" dirty="0">
                  <a:solidFill>
                    <a:srgbClr val="F56600"/>
                  </a:solidFill>
                  <a:effectLst/>
                  <a:latin typeface="+mj-lt"/>
                  <a:ea typeface="Gilroy" panose="00000400000000000000" charset="0"/>
                </a:rPr>
                <a:t>Allow only vAuto-generated unique Order IDsalid payments (Cash, Card, UPI, Wallet)</a:t>
              </a:r>
              <a:endPara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421124" y="3252222"/>
              <a:ext cx="1408426" cy="387056"/>
            </a:xfrm>
            <a:prstGeom prst="rect">
              <a:avLst/>
            </a:prstGeom>
            <a:solidFill>
              <a:srgbClr val="F5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566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884487" y="3307251"/>
              <a:ext cx="828725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ctr">
                <a:buClr>
                  <a:srgbClr val="F56600"/>
                </a:buClr>
              </a:pPr>
              <a:r>
                <a:rPr lang="en-US" altLang="zh-CN" sz="1200" b="0" i="0" u="none" strike="noStrike" dirty="0">
                  <a:solidFill>
                    <a:schemeClr val="bg1"/>
                  </a:solidFill>
                  <a:effectLst/>
                  <a:latin typeface="+mj-lt"/>
                  <a:ea typeface="Gilroy" panose="00000400000000000000" charset="0"/>
                </a:rPr>
                <a:t>Rules</a:t>
              </a:r>
              <a:endPara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endParaRPr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87830" y="3330976"/>
              <a:ext cx="229548" cy="229548"/>
            </a:xfrm>
            <a:prstGeom prst="rect">
              <a:avLst/>
            </a:prstGeom>
          </p:spPr>
        </p:pic>
      </p:grpSp>
      <p:sp>
        <p:nvSpPr>
          <p:cNvPr id="4" name="矩形: 圆角 27"/>
          <p:cNvSpPr/>
          <p:nvPr/>
        </p:nvSpPr>
        <p:spPr>
          <a:xfrm>
            <a:off x="8636000" y="3932530"/>
            <a:ext cx="2752725" cy="2340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44"/>
          <p:cNvSpPr txBox="1"/>
          <p:nvPr/>
        </p:nvSpPr>
        <p:spPr>
          <a:xfrm>
            <a:off x="9039361" y="4330524"/>
            <a:ext cx="1946275" cy="6451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/>
            <a:r>
              <a:rPr lang="en-US" altLang="en-US" b="0" i="0" u="none" strike="noStrike" dirty="0">
                <a:solidFill>
                  <a:srgbClr val="F56600"/>
                </a:solidFill>
                <a:effectLst/>
                <a:latin typeface="+mj-lt"/>
                <a:ea typeface="Gilroy" panose="00000400000000000000" charset="0"/>
              </a:rPr>
              <a:t>Auto-generated unique Order IDs</a:t>
            </a:r>
            <a:endParaRPr lang="en-US" altLang="en-US" b="0" i="0" u="none" strike="noStrike" dirty="0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34" name="矩形 40"/>
          <p:cNvSpPr/>
          <p:nvPr/>
        </p:nvSpPr>
        <p:spPr>
          <a:xfrm>
            <a:off x="9173623" y="5616386"/>
            <a:ext cx="1408426" cy="387056"/>
          </a:xfrm>
          <a:prstGeom prst="rect">
            <a:avLst/>
          </a:prstGeom>
          <a:solidFill>
            <a:srgbClr val="F5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56600"/>
              </a:solidFill>
            </a:endParaRPr>
          </a:p>
        </p:txBody>
      </p:sp>
      <p:sp>
        <p:nvSpPr>
          <p:cNvPr id="35" name="文本框 41"/>
          <p:cNvSpPr txBox="1"/>
          <p:nvPr/>
        </p:nvSpPr>
        <p:spPr>
          <a:xfrm>
            <a:off x="9276715" y="5671185"/>
            <a:ext cx="1188720" cy="2755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ctr">
              <a:buClr>
                <a:srgbClr val="F56600"/>
              </a:buClr>
            </a:pPr>
            <a:r>
              <a:rPr lang="en-US" altLang="zh-CN" sz="1200" b="0" i="0" u="none" strike="noStrike" dirty="0">
                <a:solidFill>
                  <a:schemeClr val="bg1"/>
                </a:solidFill>
                <a:effectLst/>
                <a:latin typeface="+mj-lt"/>
                <a:ea typeface="Gilroy" panose="00000400000000000000" charset="0"/>
              </a:rPr>
              <a:t>Rules</a:t>
            </a:r>
            <a:endParaRPr lang="en-US" altLang="zh-CN" sz="1200" b="0" i="0" u="none" strike="noStrike" dirty="0">
              <a:solidFill>
                <a:schemeClr val="bg1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8" name="文本框 26"/>
          <p:cNvSpPr txBox="1"/>
          <p:nvPr/>
        </p:nvSpPr>
        <p:spPr>
          <a:xfrm>
            <a:off x="9063717" y="5216434"/>
            <a:ext cx="1973941" cy="4001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ctr"/>
            <a:r>
              <a:rPr lang="en-US" altLang="zh-CN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$</a:t>
            </a:r>
            <a:r>
              <a:rPr lang="zh-CN" altLang="en-US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 </a:t>
            </a:r>
            <a:r>
              <a:rPr lang="en-US" altLang="zh-CN" sz="2000" dirty="0">
                <a:solidFill>
                  <a:srgbClr val="F56600"/>
                </a:solidFill>
                <a:latin typeface="+mj-lt"/>
                <a:ea typeface="Gilroy" panose="00000400000000000000" charset="0"/>
              </a:rPr>
              <a:t>321 </a:t>
            </a:r>
            <a:r>
              <a:rPr lang="en-US" altLang="zh-CN" sz="2000" dirty="0" err="1">
                <a:solidFill>
                  <a:srgbClr val="F56600"/>
                </a:solidFill>
                <a:latin typeface="+mj-lt"/>
                <a:ea typeface="Gilroy" panose="00000400000000000000" charset="0"/>
              </a:rPr>
              <a:t>usd</a:t>
            </a:r>
            <a:endParaRPr lang="en-US" altLang="zh-CN" sz="2000" b="0" i="0" u="none" strike="noStrike" dirty="0" err="1">
              <a:solidFill>
                <a:srgbClr val="F56600"/>
              </a:solidFill>
              <a:effectLst/>
              <a:latin typeface="+mj-lt"/>
              <a:ea typeface="Gilroy" panose="00000400000000000000" charset="0"/>
            </a:endParaRPr>
          </a:p>
        </p:txBody>
      </p:sp>
      <p:sp>
        <p:nvSpPr>
          <p:cNvPr id="49" name="文本框 51"/>
          <p:cNvSpPr txBox="1"/>
          <p:nvPr/>
        </p:nvSpPr>
        <p:spPr>
          <a:xfrm>
            <a:off x="10148959" y="241136"/>
            <a:ext cx="1980965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algn="l"/>
            <a:r>
              <a:rPr lang="en-US" altLang="zh-CN" sz="1200" dirty="0">
                <a:solidFill>
                  <a:srgbClr val="F56600"/>
                </a:solidFill>
              </a:rPr>
              <a:t>Access Database</a:t>
            </a:r>
            <a:endParaRPr lang="en-US" altLang="zh-CN" sz="1200" dirty="0">
              <a:solidFill>
                <a:srgbClr val="F56600"/>
              </a:solidFill>
            </a:endParaRPr>
          </a:p>
        </p:txBody>
      </p:sp>
      <p:sp>
        <p:nvSpPr>
          <p:cNvPr id="50" name="文本框 52"/>
          <p:cNvSpPr txBox="1"/>
          <p:nvPr/>
        </p:nvSpPr>
        <p:spPr>
          <a:xfrm>
            <a:off x="9188537" y="241105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Microsoft 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0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00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1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2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3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4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5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6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07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08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09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10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1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2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3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4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5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6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7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8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19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20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1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2.xml><?xml version="1.0" encoding="utf-8"?>
<p:tagLst xmlns:p="http://schemas.openxmlformats.org/presentationml/2006/main">
  <p:tag name="KSO_WM_DIAGRAM_VIRTUALLY_FRAME" val="{&quot;height&quot;:226.87496062992128,&quot;left&quot;:61.87496062992126,&quot;top&quot;:267.12503937007875,&quot;width&quot;:807.3007086614174}"/>
</p:tagLst>
</file>

<file path=ppt/tags/tag123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4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5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12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27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28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2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3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3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4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14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4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4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4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5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5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6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162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3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4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165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66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67.xml><?xml version="1.0" encoding="utf-8"?>
<p:tagLst xmlns:p="http://schemas.openxmlformats.org/presentationml/2006/main">
  <p:tag name="KSO_WM_DIAGRAM_VIRTUALLY_FRAME" val="{&quot;height&quot;:443.56433070866143,&quot;left&quot;:291.6,&quot;top&quot;:48.21787401574803,&quot;width&quot;:640.3426771653543}"/>
</p:tagLst>
</file>

<file path=ppt/tags/tag168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169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70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1.xml><?xml version="1.0" encoding="utf-8"?>
<p:tagLst xmlns:p="http://schemas.openxmlformats.org/presentationml/2006/main">
  <p:tag name="KSO_WM_DIAGRAM_VIRTUALLY_FRAME" val="{&quot;height&quot;:299.8392125984252,&quot;left&quot;:60.37503937007874,&quot;top&quot;:125.37511811023622,&quot;width&quot;:839.2500787401574}"/>
</p:tagLst>
</file>

<file path=ppt/tags/tag172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73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PP_MARK_KEY" val="e35e1a88-d5da-4df9-a27e-5fdfdfa71751"/>
  <p:tag name="COMMONDATA" val="eyJoZGlkIjoiODM1YWUzZDdkNDU0ODlhNzIwYTJmZGVjNDNkZGI1NjQifQ=="/>
</p:tagLst>
</file>

<file path=ppt/tags/tag1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19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0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1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2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2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3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39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40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1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2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3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4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5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6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7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8.xml><?xml version="1.0" encoding="utf-8"?>
<p:tagLst xmlns:p="http://schemas.openxmlformats.org/presentationml/2006/main">
  <p:tag name="KSO_WM_DIAGRAM_VIRTUALLY_FRAME" val="{&quot;height&quot;:350.0797637795275,&quot;left&quot;:60.37503937007874,&quot;top&quot;:125.37511811023622,&quot;width&quot;:839.2500787401574}"/>
</p:tagLst>
</file>

<file path=ppt/tags/tag49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50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1.xml><?xml version="1.0" encoding="utf-8"?>
<p:tagLst xmlns:p="http://schemas.openxmlformats.org/presentationml/2006/main">
  <p:tag name="KSO_WM_DIAGRAM_VIRTUALLY_FRAME" val="{&quot;height&quot;:331.8151181102363,&quot;left&quot;:164.3863779527559,&quot;top&quot;:154.65,&quot;width&quot;:294.2636220472441}"/>
</p:tagLst>
</file>

<file path=ppt/tags/tag5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7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8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59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60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1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2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3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4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5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6.xml><?xml version="1.0" encoding="utf-8"?>
<p:tagLst xmlns:p="http://schemas.openxmlformats.org/presentationml/2006/main">
  <p:tag name="KSO_WM_DIAGRAM_VIRTUALLY_FRAME" val="{&quot;height&quot;:355.70346456692914,&quot;left&quot;:63.839291338582676,&quot;top&quot;:138.29653543307086,&quot;width&quot;:394.8570078740157}"/>
</p:tagLst>
</file>

<file path=ppt/tags/tag67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68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69.xml><?xml version="1.0" encoding="utf-8"?>
<p:tagLst xmlns:p="http://schemas.openxmlformats.org/presentationml/2006/main">
  <p:tag name="KSO_WM_DIAGRAM_VIRTUALLY_FRAME" val="{&quot;height&quot;:331.8151181102362,&quot;left&quot;:170.6363779527559,&quot;top&quot;:154.65,&quot;width&quot;:253.4136220472441}"/>
</p:tagLst>
</file>

<file path=ppt/tags/tag7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70.xml><?xml version="1.0" encoding="utf-8"?>
<p:tagLst xmlns:p="http://schemas.openxmlformats.org/presentationml/2006/main">
  <p:tag name="KSO_WM_DIAGRAM_VIRTUALLY_FRAME" val="{&quot;height&quot;:409.7143307086615,&quot;left&quot;:31.73307086614173,&quot;top&quot;:65.1428346456693,&quot;width&quot;:896.533937007874}"/>
</p:tagLst>
</file>

<file path=ppt/tags/tag71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72.xml><?xml version="1.0" encoding="utf-8"?>
<p:tagLst xmlns:p="http://schemas.openxmlformats.org/presentationml/2006/main">
  <p:tag name="KSO_WM_DIAGRAM_VIRTUALLY_FRAME" val="{&quot;height&quot;:457.5199212598424,&quot;left&quot;:48.55070866141732,&quot;top&quot;:41.24007874015748,&quot;width&quot;:733.8347244094488}"/>
</p:tagLst>
</file>

<file path=ppt/tags/tag73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4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5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6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7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8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7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80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1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82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3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4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5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6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7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8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89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.xml><?xml version="1.0" encoding="utf-8"?>
<p:tagLst xmlns:p="http://schemas.openxmlformats.org/presentationml/2006/main">
  <p:tag name="KSO_WM_DIAGRAM_VIRTUALLY_FRAME" val="{&quot;height&quot;:320.5333070866142,&quot;left&quot;:335,&quot;top&quot;:178,&quot;width&quot;:612}"/>
</p:tagLst>
</file>

<file path=ppt/tags/tag90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1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2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3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4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5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6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7.xml><?xml version="1.0" encoding="utf-8"?>
<p:tagLst xmlns:p="http://schemas.openxmlformats.org/presentationml/2006/main">
  <p:tag name="KSO_WM_DIAGRAM_VIRTUALLY_FRAME" val="{&quot;height&quot;:254.9223622047244,&quot;left&quot;:639.4774803149605,&quot;top&quot;:146.8043307086614,&quot;width&quot;:257.2725196850394}"/>
</p:tagLst>
</file>

<file path=ppt/tags/tag98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ags/tag99.xml><?xml version="1.0" encoding="utf-8"?>
<p:tagLst xmlns:p="http://schemas.openxmlformats.org/presentationml/2006/main">
  <p:tag name="KSO_WM_DIAGRAM_VIRTUALLY_FRAME" val="{&quot;height&quot;:257.082125984252,&quot;left&quot;:89.0311811023622,&quot;top&quot;:247.26787401574802,&quot;width&quot;:781.825984251968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roy"/>
        <a:ea typeface=""/>
        <a:cs typeface=""/>
        <a:font script="Jpan" typeface="ＭＳ Ｐゴシック"/>
        <a:font script="Hang" typeface="맑은 고딕"/>
        <a:font script="Hans" typeface="Gilroy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4520</Words>
  <Application>WPS Presentation</Application>
  <PresentationFormat>宽屏</PresentationFormat>
  <Paragraphs>467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6" baseType="lpstr">
      <vt:lpstr>Arial</vt:lpstr>
      <vt:lpstr>SimSun</vt:lpstr>
      <vt:lpstr>Wingdings</vt:lpstr>
      <vt:lpstr>Gilroy</vt:lpstr>
      <vt:lpstr>Microsoft YaHei</vt:lpstr>
      <vt:lpstr>DM Serif Display</vt:lpstr>
      <vt:lpstr>Arial Unicode MS</vt:lpstr>
      <vt:lpstr>Batang</vt:lpstr>
      <vt:lpstr>Calibri</vt:lpstr>
      <vt:lpstr>Poppins SemiBold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abbey</dc:creator>
  <cp:lastModifiedBy>Rajeev Tiwari</cp:lastModifiedBy>
  <cp:revision>32</cp:revision>
  <dcterms:created xsi:type="dcterms:W3CDTF">2023-03-30T02:55:00Z</dcterms:created>
  <dcterms:modified xsi:type="dcterms:W3CDTF">2025-08-20T11:08:56Z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AFF39BDD286F41D29092413632D38F73_13</vt:lpwstr>
  </property>
  <property fmtid="{D5CDD505-2E9C-101B-9397-08002B2CF9AE}" pid="3" name="KSOProductBuildVer">
    <vt:lpwstr>1033-12.2.0.21931</vt:lpwstr>
  </property>
</Properties>
</file>